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xls" ContentType="application/vnd.ms-exce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42" r:id="rId2"/>
    <p:sldId id="343" r:id="rId3"/>
    <p:sldId id="307" r:id="rId4"/>
    <p:sldId id="308" r:id="rId5"/>
    <p:sldId id="360" r:id="rId6"/>
    <p:sldId id="345" r:id="rId7"/>
    <p:sldId id="311" r:id="rId8"/>
    <p:sldId id="346" r:id="rId9"/>
    <p:sldId id="361" r:id="rId10"/>
    <p:sldId id="315" r:id="rId11"/>
    <p:sldId id="316" r:id="rId12"/>
    <p:sldId id="317" r:id="rId13"/>
    <p:sldId id="347" r:id="rId14"/>
    <p:sldId id="319" r:id="rId15"/>
    <p:sldId id="348" r:id="rId16"/>
    <p:sldId id="349" r:id="rId17"/>
    <p:sldId id="363" r:id="rId18"/>
    <p:sldId id="350" r:id="rId19"/>
    <p:sldId id="351" r:id="rId20"/>
    <p:sldId id="332" r:id="rId21"/>
    <p:sldId id="333" r:id="rId22"/>
    <p:sldId id="352" r:id="rId23"/>
    <p:sldId id="336" r:id="rId24"/>
    <p:sldId id="353" r:id="rId25"/>
    <p:sldId id="357" r:id="rId26"/>
    <p:sldId id="358" r:id="rId27"/>
    <p:sldId id="359" r:id="rId28"/>
    <p:sldId id="285" r:id="rId29"/>
    <p:sldId id="301" r:id="rId30"/>
    <p:sldId id="302" r:id="rId31"/>
    <p:sldId id="364" r:id="rId32"/>
    <p:sldId id="367" r:id="rId33"/>
    <p:sldId id="368" r:id="rId34"/>
    <p:sldId id="369" r:id="rId35"/>
    <p:sldId id="371" r:id="rId36"/>
    <p:sldId id="372" r:id="rId37"/>
    <p:sldId id="373" r:id="rId38"/>
    <p:sldId id="27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45" d="100"/>
          <a:sy n="45" d="100"/>
        </p:scale>
        <p:origin x="-123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4C6163-D1D8-4B0E-BCB4-E73CCF4B9F62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</dgm:pt>
    <dgm:pt modelId="{AC151AE3-86B3-45F6-A6F6-8617B8567D34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PENDIDIKAN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SEKOLAH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endParaRPr>
        </a:p>
      </dgm:t>
    </dgm:pt>
    <dgm:pt modelId="{466003BC-2DFF-449B-B9D6-01D77A4A3785}" type="parTrans" cxnId="{257B94C8-3F84-4EC0-B8A9-A99B19B0D036}">
      <dgm:prSet/>
      <dgm:spPr/>
    </dgm:pt>
    <dgm:pt modelId="{A9F7B75D-DB25-4C81-9293-305697610748}" type="sibTrans" cxnId="{257B94C8-3F84-4EC0-B8A9-A99B19B0D036}">
      <dgm:prSet/>
      <dgm:spPr/>
    </dgm:pt>
    <dgm:pt modelId="{E6F860F3-57AC-4324-8B2D-D97C0F1273C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 PENDIDIKAN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MASYARAKAT</a:t>
          </a:r>
        </a:p>
      </dgm:t>
    </dgm:pt>
    <dgm:pt modelId="{D5E4417D-7087-48C4-A7EB-C430149B8D01}" type="parTrans" cxnId="{EC3E98A9-2E32-47E5-8DEB-9307B207918C}">
      <dgm:prSet/>
      <dgm:spPr/>
    </dgm:pt>
    <dgm:pt modelId="{38421E7E-1B15-454C-98B5-B5CA9387DF93}" type="sibTrans" cxnId="{EC3E98A9-2E32-47E5-8DEB-9307B207918C}">
      <dgm:prSet/>
      <dgm:spPr/>
    </dgm:pt>
    <dgm:pt modelId="{097C01B6-9649-4844-AE64-5D2DACB0AFAD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          PENDIDIKAN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        RUMAH</a:t>
          </a:r>
        </a:p>
      </dgm:t>
    </dgm:pt>
    <dgm:pt modelId="{8444854D-2199-4E60-8910-9AF96E15F001}" type="parTrans" cxnId="{66EBF011-655B-46D8-9EDD-DEE8F48CA52D}">
      <dgm:prSet/>
      <dgm:spPr/>
    </dgm:pt>
    <dgm:pt modelId="{102F59D6-5D62-4B3A-B0E6-045E3D5C5637}" type="sibTrans" cxnId="{66EBF011-655B-46D8-9EDD-DEE8F48CA52D}">
      <dgm:prSet/>
      <dgm:spPr/>
    </dgm:pt>
    <dgm:pt modelId="{9F9D0C1A-CEA5-4F80-AD91-D32354433520}" type="pres">
      <dgm:prSet presAssocID="{CB4C6163-D1D8-4B0E-BCB4-E73CCF4B9F62}" presName="cycle" presStyleCnt="0">
        <dgm:presLayoutVars>
          <dgm:dir/>
          <dgm:resizeHandles val="exact"/>
        </dgm:presLayoutVars>
      </dgm:prSet>
      <dgm:spPr/>
    </dgm:pt>
    <dgm:pt modelId="{27C2176D-3A3D-4920-BA92-760FD742401D}" type="pres">
      <dgm:prSet presAssocID="{AC151AE3-86B3-45F6-A6F6-8617B8567D34}" presName="dummy" presStyleCnt="0"/>
      <dgm:spPr/>
    </dgm:pt>
    <dgm:pt modelId="{6788642D-0CE4-4308-8A7B-7527112391DD}" type="pres">
      <dgm:prSet presAssocID="{AC151AE3-86B3-45F6-A6F6-8617B8567D34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455CAE70-E1C2-4B7A-B648-E0BA66A18102}" type="pres">
      <dgm:prSet presAssocID="{A9F7B75D-DB25-4C81-9293-305697610748}" presName="sibTrans" presStyleLbl="node1" presStyleIdx="0" presStyleCnt="3"/>
      <dgm:spPr/>
    </dgm:pt>
    <dgm:pt modelId="{8190D8F0-79E6-412C-85A9-3C37DF070D11}" type="pres">
      <dgm:prSet presAssocID="{E6F860F3-57AC-4324-8B2D-D97C0F1273CB}" presName="dummy" presStyleCnt="0"/>
      <dgm:spPr/>
    </dgm:pt>
    <dgm:pt modelId="{FFBE4368-AD68-4644-888A-5D6AFF1AA4EE}" type="pres">
      <dgm:prSet presAssocID="{E6F860F3-57AC-4324-8B2D-D97C0F1273CB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76ECA0D1-A032-468F-9F2F-CEA9AFC1578E}" type="pres">
      <dgm:prSet presAssocID="{38421E7E-1B15-454C-98B5-B5CA9387DF93}" presName="sibTrans" presStyleLbl="node1" presStyleIdx="1" presStyleCnt="3"/>
      <dgm:spPr/>
    </dgm:pt>
    <dgm:pt modelId="{EB3CF48C-E035-404A-AD34-593CD44245DB}" type="pres">
      <dgm:prSet presAssocID="{097C01B6-9649-4844-AE64-5D2DACB0AFAD}" presName="dummy" presStyleCnt="0"/>
      <dgm:spPr/>
    </dgm:pt>
    <dgm:pt modelId="{61AF8DA8-9D19-4562-9F33-EC34BA9ACEA1}" type="pres">
      <dgm:prSet presAssocID="{097C01B6-9649-4844-AE64-5D2DACB0AFAD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B97527C6-2EE4-4051-8F39-3DDE6680130A}" type="pres">
      <dgm:prSet presAssocID="{102F59D6-5D62-4B3A-B0E6-045E3D5C5637}" presName="sibTrans" presStyleLbl="node1" presStyleIdx="2" presStyleCnt="3"/>
      <dgm:spPr/>
    </dgm:pt>
  </dgm:ptLst>
  <dgm:cxnLst>
    <dgm:cxn modelId="{90E094E6-499A-4BA4-B8CE-16BAC0FFCBF7}" type="presOf" srcId="{CB4C6163-D1D8-4B0E-BCB4-E73CCF4B9F62}" destId="{9F9D0C1A-CEA5-4F80-AD91-D32354433520}" srcOrd="0" destOrd="0" presId="urn:microsoft.com/office/officeart/2005/8/layout/cycle1"/>
    <dgm:cxn modelId="{2C80C206-4510-45E2-AA8C-0C462D5F9A42}" type="presOf" srcId="{38421E7E-1B15-454C-98B5-B5CA9387DF93}" destId="{76ECA0D1-A032-468F-9F2F-CEA9AFC1578E}" srcOrd="0" destOrd="0" presId="urn:microsoft.com/office/officeart/2005/8/layout/cycle1"/>
    <dgm:cxn modelId="{ECDD2461-5E21-4F14-A019-30A822016FDA}" type="presOf" srcId="{A9F7B75D-DB25-4C81-9293-305697610748}" destId="{455CAE70-E1C2-4B7A-B648-E0BA66A18102}" srcOrd="0" destOrd="0" presId="urn:microsoft.com/office/officeart/2005/8/layout/cycle1"/>
    <dgm:cxn modelId="{EC3E98A9-2E32-47E5-8DEB-9307B207918C}" srcId="{CB4C6163-D1D8-4B0E-BCB4-E73CCF4B9F62}" destId="{E6F860F3-57AC-4324-8B2D-D97C0F1273CB}" srcOrd="1" destOrd="0" parTransId="{D5E4417D-7087-48C4-A7EB-C430149B8D01}" sibTransId="{38421E7E-1B15-454C-98B5-B5CA9387DF93}"/>
    <dgm:cxn modelId="{72AF44C0-D578-40BB-ADB2-AB1197C08153}" type="presOf" srcId="{102F59D6-5D62-4B3A-B0E6-045E3D5C5637}" destId="{B97527C6-2EE4-4051-8F39-3DDE6680130A}" srcOrd="0" destOrd="0" presId="urn:microsoft.com/office/officeart/2005/8/layout/cycle1"/>
    <dgm:cxn modelId="{257B94C8-3F84-4EC0-B8A9-A99B19B0D036}" srcId="{CB4C6163-D1D8-4B0E-BCB4-E73CCF4B9F62}" destId="{AC151AE3-86B3-45F6-A6F6-8617B8567D34}" srcOrd="0" destOrd="0" parTransId="{466003BC-2DFF-449B-B9D6-01D77A4A3785}" sibTransId="{A9F7B75D-DB25-4C81-9293-305697610748}"/>
    <dgm:cxn modelId="{9676A7B0-D8C9-4FB6-A898-14E63D33DE3B}" type="presOf" srcId="{E6F860F3-57AC-4324-8B2D-D97C0F1273CB}" destId="{FFBE4368-AD68-4644-888A-5D6AFF1AA4EE}" srcOrd="0" destOrd="0" presId="urn:microsoft.com/office/officeart/2005/8/layout/cycle1"/>
    <dgm:cxn modelId="{66EBF011-655B-46D8-9EDD-DEE8F48CA52D}" srcId="{CB4C6163-D1D8-4B0E-BCB4-E73CCF4B9F62}" destId="{097C01B6-9649-4844-AE64-5D2DACB0AFAD}" srcOrd="2" destOrd="0" parTransId="{8444854D-2199-4E60-8910-9AF96E15F001}" sibTransId="{102F59D6-5D62-4B3A-B0E6-045E3D5C5637}"/>
    <dgm:cxn modelId="{1BCA7F68-58C5-4F8D-80D5-E7455A91B478}" type="presOf" srcId="{AC151AE3-86B3-45F6-A6F6-8617B8567D34}" destId="{6788642D-0CE4-4308-8A7B-7527112391DD}" srcOrd="0" destOrd="0" presId="urn:microsoft.com/office/officeart/2005/8/layout/cycle1"/>
    <dgm:cxn modelId="{05582906-61E8-455E-B6DD-CAB6A11879BA}" type="presOf" srcId="{097C01B6-9649-4844-AE64-5D2DACB0AFAD}" destId="{61AF8DA8-9D19-4562-9F33-EC34BA9ACEA1}" srcOrd="0" destOrd="0" presId="urn:microsoft.com/office/officeart/2005/8/layout/cycle1"/>
    <dgm:cxn modelId="{5F450EE6-7369-44FC-92F3-47DA3977C407}" type="presParOf" srcId="{9F9D0C1A-CEA5-4F80-AD91-D32354433520}" destId="{27C2176D-3A3D-4920-BA92-760FD742401D}" srcOrd="0" destOrd="0" presId="urn:microsoft.com/office/officeart/2005/8/layout/cycle1"/>
    <dgm:cxn modelId="{1DE749A8-A673-4F0E-9825-D4E0CC1ADFBE}" type="presParOf" srcId="{9F9D0C1A-CEA5-4F80-AD91-D32354433520}" destId="{6788642D-0CE4-4308-8A7B-7527112391DD}" srcOrd="1" destOrd="0" presId="urn:microsoft.com/office/officeart/2005/8/layout/cycle1"/>
    <dgm:cxn modelId="{714FAE30-9A55-4E75-B930-23CC9F522D6A}" type="presParOf" srcId="{9F9D0C1A-CEA5-4F80-AD91-D32354433520}" destId="{455CAE70-E1C2-4B7A-B648-E0BA66A18102}" srcOrd="2" destOrd="0" presId="urn:microsoft.com/office/officeart/2005/8/layout/cycle1"/>
    <dgm:cxn modelId="{B7E78072-9E5C-4F20-AC54-44F64DCAEBE3}" type="presParOf" srcId="{9F9D0C1A-CEA5-4F80-AD91-D32354433520}" destId="{8190D8F0-79E6-412C-85A9-3C37DF070D11}" srcOrd="3" destOrd="0" presId="urn:microsoft.com/office/officeart/2005/8/layout/cycle1"/>
    <dgm:cxn modelId="{45FA244A-7D8B-4B89-8C5F-ABD8854C3804}" type="presParOf" srcId="{9F9D0C1A-CEA5-4F80-AD91-D32354433520}" destId="{FFBE4368-AD68-4644-888A-5D6AFF1AA4EE}" srcOrd="4" destOrd="0" presId="urn:microsoft.com/office/officeart/2005/8/layout/cycle1"/>
    <dgm:cxn modelId="{DA52ED26-45D7-449D-94E0-F2DFDB86D059}" type="presParOf" srcId="{9F9D0C1A-CEA5-4F80-AD91-D32354433520}" destId="{76ECA0D1-A032-468F-9F2F-CEA9AFC1578E}" srcOrd="5" destOrd="0" presId="urn:microsoft.com/office/officeart/2005/8/layout/cycle1"/>
    <dgm:cxn modelId="{DC5661DF-4E66-44AF-989E-042D3B1E4B5E}" type="presParOf" srcId="{9F9D0C1A-CEA5-4F80-AD91-D32354433520}" destId="{EB3CF48C-E035-404A-AD34-593CD44245DB}" srcOrd="6" destOrd="0" presId="urn:microsoft.com/office/officeart/2005/8/layout/cycle1"/>
    <dgm:cxn modelId="{124E7EBA-95EE-453C-85BF-841F4176843A}" type="presParOf" srcId="{9F9D0C1A-CEA5-4F80-AD91-D32354433520}" destId="{61AF8DA8-9D19-4562-9F33-EC34BA9ACEA1}" srcOrd="7" destOrd="0" presId="urn:microsoft.com/office/officeart/2005/8/layout/cycle1"/>
    <dgm:cxn modelId="{78A3942D-3C36-4A50-B912-05A4CA13121A}" type="presParOf" srcId="{9F9D0C1A-CEA5-4F80-AD91-D32354433520}" destId="{B97527C6-2EE4-4051-8F39-3DDE6680130A}" srcOrd="8" destOrd="0" presId="urn:microsoft.com/office/officeart/2005/8/layout/cycle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EF442-4798-4B23-B4C5-BDD618A7C31E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F5C0-2D78-41E6-B73A-8276D8F2422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B34407-2DC3-42E3-A8B3-EC32746B70D8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5939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489625E-5E53-430C-B094-503AE5637F82}" type="slidenum">
              <a:rPr lang="en-US" sz="1200"/>
              <a:pPr algn="r"/>
              <a:t>2</a:t>
            </a:fld>
            <a:endParaRPr lang="en-US" sz="1200"/>
          </a:p>
        </p:txBody>
      </p:sp>
      <p:sp>
        <p:nvSpPr>
          <p:cNvPr id="5939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A922A19-07F7-4A31-A262-4FD10E2E16BD}" type="slidenum">
              <a:rPr lang="en-US" sz="1200"/>
              <a:pPr algn="r"/>
              <a:t>2</a:t>
            </a:fld>
            <a:endParaRPr lang="en-US" sz="1200"/>
          </a:p>
        </p:txBody>
      </p:sp>
      <p:sp>
        <p:nvSpPr>
          <p:cNvPr id="593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sebab</a:t>
            </a:r>
            <a:r>
              <a:rPr lang="en-US" dirty="0" smtClean="0"/>
              <a:t>, </a:t>
            </a:r>
            <a:r>
              <a:rPr lang="en-US" dirty="0" err="1" smtClean="0"/>
              <a:t>mengapa</a:t>
            </a:r>
            <a:r>
              <a:rPr lang="en-US" dirty="0" smtClean="0"/>
              <a:t> </a:t>
            </a: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kemerdekaan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harapan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kebanyakan</a:t>
            </a:r>
            <a:r>
              <a:rPr lang="en-US" dirty="0" smtClean="0"/>
              <a:t> </a:t>
            </a:r>
            <a:r>
              <a:rPr lang="en-US" dirty="0" err="1" smtClean="0"/>
              <a:t>instansi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lembaga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,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menyusun</a:t>
            </a:r>
            <a:r>
              <a:rPr lang="en-US" dirty="0" smtClean="0"/>
              <a:t> program </a:t>
            </a:r>
            <a:r>
              <a:rPr lang="en-US" dirty="0" err="1" smtClean="0"/>
              <a:t>kerjanya</a:t>
            </a:r>
            <a:r>
              <a:rPr lang="en-US" dirty="0" smtClean="0"/>
              <a:t>, </a:t>
            </a:r>
            <a:r>
              <a:rPr lang="en-US" dirty="0" err="1" smtClean="0"/>
              <a:t>baik</a:t>
            </a:r>
            <a:r>
              <a:rPr lang="en-US" dirty="0" smtClean="0"/>
              <a:t> yang </a:t>
            </a:r>
            <a:r>
              <a:rPr lang="en-US" dirty="0" err="1" smtClean="0"/>
              <a:t>jangka</a:t>
            </a:r>
            <a:r>
              <a:rPr lang="en-US" dirty="0" smtClean="0"/>
              <a:t> </a:t>
            </a:r>
            <a:r>
              <a:rPr lang="en-US" dirty="0" err="1" smtClean="0"/>
              <a:t>pendek</a:t>
            </a:r>
            <a:r>
              <a:rPr lang="en-US" dirty="0" smtClean="0"/>
              <a:t>, </a:t>
            </a:r>
            <a:r>
              <a:rPr lang="en-US" dirty="0" err="1" smtClean="0"/>
              <a:t>menengah</a:t>
            </a:r>
            <a:r>
              <a:rPr lang="en-US" dirty="0" smtClean="0"/>
              <a:t>, </a:t>
            </a:r>
            <a:r>
              <a:rPr lang="en-US" dirty="0" err="1" smtClean="0"/>
              <a:t>apalagi</a:t>
            </a:r>
            <a:r>
              <a:rPr lang="en-US" dirty="0" smtClean="0"/>
              <a:t> </a:t>
            </a:r>
            <a:r>
              <a:rPr lang="en-US" dirty="0" err="1" smtClean="0"/>
              <a:t>jangka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,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merujuk</a:t>
            </a:r>
            <a:r>
              <a:rPr lang="en-US" dirty="0" smtClean="0"/>
              <a:t> </a:t>
            </a: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kemerdekaan</a:t>
            </a:r>
            <a:r>
              <a:rPr lang="en-US" dirty="0" smtClean="0"/>
              <a:t> yang </a:t>
            </a:r>
            <a:r>
              <a:rPr lang="en-US" dirty="0" err="1" smtClean="0"/>
              <a:t>tercantum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mukadimah</a:t>
            </a:r>
            <a:r>
              <a:rPr lang="en-US" dirty="0" smtClean="0"/>
              <a:t> UUD 45. </a:t>
            </a:r>
            <a:r>
              <a:rPr lang="en-US" dirty="0" err="1" smtClean="0"/>
              <a:t>Akibatnya</a:t>
            </a:r>
            <a:r>
              <a:rPr lang="en-US" dirty="0" smtClean="0"/>
              <a:t>, </a:t>
            </a:r>
            <a:r>
              <a:rPr lang="en-US" dirty="0" err="1" smtClean="0"/>
              <a:t>terjadi</a:t>
            </a:r>
            <a:r>
              <a:rPr lang="en-US" dirty="0" smtClean="0"/>
              <a:t> KKN,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kemerdekaannya</a:t>
            </a:r>
            <a:r>
              <a:rPr lang="en-US" dirty="0" smtClean="0"/>
              <a:t>, </a:t>
            </a:r>
            <a:r>
              <a:rPr lang="en-US" dirty="0" err="1" smtClean="0"/>
              <a:t>malah</a:t>
            </a:r>
            <a:r>
              <a:rPr lang="en-US" dirty="0" smtClean="0"/>
              <a:t> </a:t>
            </a:r>
            <a:r>
              <a:rPr lang="en-US" dirty="0" err="1" smtClean="0"/>
              <a:t>justru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bubaran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88FC0D-CD08-43A6-93FB-3F93A1E3F570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747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id-ID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8C254-26E5-4A8E-B5D6-4BF776CDFCA5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7577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469F518-2C9B-44C8-8DA6-B2A3BA4BF04E}" type="slidenum">
              <a:rPr lang="en-US" sz="1200"/>
              <a:pPr algn="r"/>
              <a:t>23</a:t>
            </a:fld>
            <a:endParaRPr lang="en-US" sz="1200"/>
          </a:p>
        </p:txBody>
      </p:sp>
      <p:sp>
        <p:nvSpPr>
          <p:cNvPr id="7578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050F045-2E49-41D1-8BCA-E7A918C47F2B}" type="slidenum">
              <a:rPr lang="en-US" sz="1200"/>
              <a:pPr algn="r"/>
              <a:t>23</a:t>
            </a:fld>
            <a:endParaRPr lang="en-US" sz="1200"/>
          </a:p>
        </p:txBody>
      </p:sp>
      <p:sp>
        <p:nvSpPr>
          <p:cNvPr id="75781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59300" cy="34274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72113" cy="4111625"/>
          </a:xfrm>
          <a:noFill/>
          <a:ln/>
        </p:spPr>
        <p:txBody>
          <a:bodyPr wrap="none" anchor="ctr"/>
          <a:lstStyle/>
          <a:p>
            <a:pPr eaLnBrk="1" hangingPunct="1"/>
            <a:endParaRPr lang="id-ID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2604D7-7542-4A15-A02A-DD1A14EF0089}" type="slidenum">
              <a:rPr lang="en-US" smtClean="0">
                <a:latin typeface="Arial" pitchFamily="34" charset="0"/>
              </a:rPr>
              <a:pPr/>
              <a:t>24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1987" name="Rectangle 22"/>
          <p:cNvSpPr txBox="1">
            <a:spLocks noGrp="1" noChangeArrowheads="1"/>
          </p:cNvSpPr>
          <p:nvPr/>
        </p:nvSpPr>
        <p:spPr bwMode="auto">
          <a:xfrm>
            <a:off x="3884613" y="8685213"/>
            <a:ext cx="29464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49263"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2475A091-457F-49C0-B33D-2F3095C280A4}" type="slidenum">
              <a:rPr lang="en-US" sz="1200">
                <a:solidFill>
                  <a:srgbClr val="000000"/>
                </a:solidFill>
                <a:latin typeface="Times New Roman" pitchFamily="18" charset="0"/>
                <a:cs typeface="Lucida Sans Unicode" pitchFamily="34" charset="0"/>
              </a:rPr>
              <a:pPr algn="r" defTabSz="449263">
                <a:buSzPct val="100000"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24</a:t>
            </a:fld>
            <a:endParaRPr lang="en-US" sz="1200">
              <a:solidFill>
                <a:srgbClr val="000000"/>
              </a:solidFill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41988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49575" cy="43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49263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A73D92B7-BDA7-4B3D-BF19-D4400C8B9BCB}" type="slidenum">
              <a:rPr lang="en-US" sz="1200">
                <a:solidFill>
                  <a:srgbClr val="000000"/>
                </a:solidFill>
                <a:latin typeface="Times New Roman" pitchFamily="18" charset="0"/>
                <a:cs typeface="Lucida Sans Unicode" pitchFamily="34" charset="0"/>
              </a:rPr>
              <a:pPr algn="r" defTabSz="449263">
                <a:buSzPct val="10000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24</a:t>
            </a:fld>
            <a:endParaRPr lang="en-US" sz="1200">
              <a:solidFill>
                <a:srgbClr val="000000"/>
              </a:solidFill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62475" cy="34194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 sz="2400">
              <a:solidFill>
                <a:schemeClr val="bg1"/>
              </a:solidFill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2588" cy="4090988"/>
          </a:xfrm>
          <a:noFill/>
          <a:ln/>
        </p:spPr>
        <p:txBody>
          <a:bodyPr wrap="none" lIns="0" tIns="0" rIns="0" bIns="0" anchor="ctr"/>
          <a:lstStyle/>
          <a:p>
            <a:pPr eaLnBrk="1" hangingPunct="1"/>
            <a:endParaRPr lang="id-ID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D66A7D-B34F-4607-8E1B-39373341963E}" type="slidenum">
              <a:rPr lang="en-US" smtClean="0">
                <a:latin typeface="Arial" pitchFamily="34" charset="0"/>
              </a:rPr>
              <a:pPr/>
              <a:t>25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</p:spPr>
        <p:txBody>
          <a:bodyPr wrap="none" anchor="ctr"/>
          <a:lstStyle/>
          <a:p>
            <a:pPr eaLnBrk="1" hangingPunct="1"/>
            <a:endParaRPr lang="id-ID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Gamb. 1: Pimpinan, Pejabat, dan Pegawai KPK yang memasuki kantor harus melalui pintu scanning. Gamb.2: Pejabat dan karyawan KPK mencatat kehadirannya di kantor melalui fingger print. Gamb. 3: Untuk memasuki lift, Pimpinan, Pejabat, dan Pegawai KPK harus menggunakan ID. Gamb. 4: Untuk memasuki ruang kerja, Pimpinan, Pejabat, dan karyawan KPK harus memasukan nomor password masing-masing.</a:t>
            </a:r>
            <a:endParaRPr lang="en-MY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E8521A-80F1-4EAC-AEB2-1C0E45A158E5}" type="slidenum">
              <a:rPr lang="en-US" smtClean="0">
                <a:latin typeface="Arial" pitchFamily="34" charset="0"/>
              </a:rPr>
              <a:pPr/>
              <a:t>27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CFB1CA-835C-4B8B-9669-C2414CDB756D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7373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BB9D1FF-A5D8-4DC6-90C0-ABFF7B990446}" type="slidenum">
              <a:rPr lang="en-US" sz="1200"/>
              <a:pPr algn="r"/>
              <a:t>28</a:t>
            </a:fld>
            <a:endParaRPr lang="en-US" sz="1200"/>
          </a:p>
        </p:txBody>
      </p:sp>
      <p:sp>
        <p:nvSpPr>
          <p:cNvPr id="7373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E9B7ACE-9B30-435C-8CA0-BF31BD7DD1F1}" type="slidenum">
              <a:rPr lang="en-US" sz="1200">
                <a:solidFill>
                  <a:srgbClr val="000000"/>
                </a:solidFill>
                <a:cs typeface="Arial" charset="0"/>
              </a:rPr>
              <a:pPr algn="r" defTabSz="457200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US" sz="12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3733" name="Text Box 2"/>
          <p:cNvSpPr txBox="1">
            <a:spLocks noChangeArrowheads="1"/>
          </p:cNvSpPr>
          <p:nvPr/>
        </p:nvSpPr>
        <p:spPr bwMode="auto">
          <a:xfrm>
            <a:off x="2857500" y="514350"/>
            <a:ext cx="3421063" cy="25733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/>
          </p:nvPr>
        </p:nvSpPr>
        <p:spPr>
          <a:xfrm>
            <a:off x="1060450" y="4349750"/>
            <a:ext cx="4735513" cy="3508375"/>
          </a:xfrm>
          <a:noFill/>
          <a:ln/>
        </p:spPr>
        <p:txBody>
          <a:bodyPr wrap="none" lIns="90000" tIns="46800" rIns="90000" bIns="46800" anchor="ctr"/>
          <a:lstStyle/>
          <a:p>
            <a:pPr eaLnBrk="1" hangingPunct="1"/>
            <a:endParaRPr lang="id-ID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5179C61-F882-4B6E-8EBC-71FFE318AEE5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60419" name="Text Box 1"/>
          <p:cNvSpPr txBox="1">
            <a:spLocks noChangeArrowheads="1"/>
          </p:cNvSpPr>
          <p:nvPr/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</a:rPr>
              <a:t>Komisi Pemberantasan Korupsi</a:t>
            </a:r>
          </a:p>
        </p:txBody>
      </p:sp>
      <p:sp>
        <p:nvSpPr>
          <p:cNvPr id="60420" name="Text Box 2"/>
          <p:cNvSpPr txBox="1">
            <a:spLocks noChangeArrowheads="1"/>
          </p:cNvSpPr>
          <p:nvPr/>
        </p:nvSpPr>
        <p:spPr bwMode="auto">
          <a:xfrm>
            <a:off x="0" y="8685213"/>
            <a:ext cx="29733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</a:rPr>
              <a:t>Pembekalan Konsepsi Nasional dan Kepemimpinan - Pimpinan dan Anggota DPRD Kota se Indonesia</a:t>
            </a:r>
          </a:p>
        </p:txBody>
      </p:sp>
      <p:sp>
        <p:nvSpPr>
          <p:cNvPr id="6042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C741FBA-BC6F-4309-9835-45602DF42918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29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0422" name="Text Box 4"/>
          <p:cNvSpPr txBox="1">
            <a:spLocks noChangeArrowheads="1"/>
          </p:cNvSpPr>
          <p:nvPr/>
        </p:nvSpPr>
        <p:spPr bwMode="auto">
          <a:xfrm>
            <a:off x="1143000" y="684213"/>
            <a:ext cx="4572000" cy="34305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60423" name="Rectangle 5"/>
          <p:cNvSpPr>
            <a:spLocks noGrp="1" noChangeArrowheads="1"/>
          </p:cNvSpPr>
          <p:nvPr>
            <p:ph type="body"/>
          </p:nvPr>
        </p:nvSpPr>
        <p:spPr>
          <a:xfrm>
            <a:off x="915988" y="4343400"/>
            <a:ext cx="5022850" cy="4116388"/>
          </a:xfrm>
          <a:noFill/>
          <a:ln/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88B0697-50B2-459E-8A90-5BC3EF7A21DB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61443" name="Text Box 1"/>
          <p:cNvSpPr txBox="1">
            <a:spLocks noChangeArrowheads="1"/>
          </p:cNvSpPr>
          <p:nvPr/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</a:rPr>
              <a:t>Komisi Pemberantasan Korupsi</a:t>
            </a:r>
          </a:p>
        </p:txBody>
      </p:sp>
      <p:sp>
        <p:nvSpPr>
          <p:cNvPr id="61444" name="Text Box 2"/>
          <p:cNvSpPr txBox="1">
            <a:spLocks noChangeArrowheads="1"/>
          </p:cNvSpPr>
          <p:nvPr/>
        </p:nvSpPr>
        <p:spPr bwMode="auto">
          <a:xfrm>
            <a:off x="0" y="8685213"/>
            <a:ext cx="29733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</a:rPr>
              <a:t>Pembekalan Konsepsi Nasional dan Kepemimpinan - Pimpinan dan Anggota DPRD Kota se Indonesia</a:t>
            </a:r>
          </a:p>
        </p:txBody>
      </p:sp>
      <p:sp>
        <p:nvSpPr>
          <p:cNvPr id="6144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CB7B6C5-06C4-4372-9988-07EBD36D0C4B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30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1446" name="Text Box 4"/>
          <p:cNvSpPr txBox="1">
            <a:spLocks noChangeArrowheads="1"/>
          </p:cNvSpPr>
          <p:nvPr/>
        </p:nvSpPr>
        <p:spPr bwMode="auto">
          <a:xfrm>
            <a:off x="1143000" y="684213"/>
            <a:ext cx="4572000" cy="34305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61447" name="Rectangle 5"/>
          <p:cNvSpPr>
            <a:spLocks noGrp="1" noChangeArrowheads="1"/>
          </p:cNvSpPr>
          <p:nvPr>
            <p:ph type="body"/>
          </p:nvPr>
        </p:nvSpPr>
        <p:spPr>
          <a:xfrm>
            <a:off x="915988" y="4343400"/>
            <a:ext cx="5022850" cy="4116388"/>
          </a:xfrm>
          <a:noFill/>
          <a:ln/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defRPr/>
            </a:pPr>
            <a:r>
              <a:rPr lang="id-ID" sz="1000" b="0" dirty="0" smtClean="0"/>
              <a:t>Pengawasan dan sidak yang biasa dilakukan PI, menghasilkan laporan keuangan KPK yang sejak berdiri sampai sekarang selalu memeroleh predikat WTP dan LAKIP </a:t>
            </a:r>
            <a:r>
              <a:rPr lang="en-US" sz="1000" b="0" dirty="0" err="1" smtClean="0"/>
              <a:t>selalu</a:t>
            </a:r>
            <a:r>
              <a:rPr lang="en-US" sz="1000" b="0" dirty="0" smtClean="0"/>
              <a:t> </a:t>
            </a:r>
            <a:r>
              <a:rPr lang="id-ID" sz="1000" b="0" dirty="0" smtClean="0"/>
              <a:t>mendapat </a:t>
            </a:r>
            <a:r>
              <a:rPr lang="en-US" sz="1000" b="0" dirty="0" smtClean="0"/>
              <a:t> </a:t>
            </a:r>
            <a:r>
              <a:rPr lang="id-ID" sz="1000" b="0" dirty="0" smtClean="0"/>
              <a:t>nilai A.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Selama</a:t>
            </a:r>
            <a:r>
              <a:rPr lang="en-US" sz="1000" b="0" dirty="0" smtClean="0"/>
              <a:t> 10 </a:t>
            </a:r>
            <a:r>
              <a:rPr lang="en-US" sz="1000" b="0" dirty="0" err="1" smtClean="0"/>
              <a:t>tahun</a:t>
            </a:r>
            <a:r>
              <a:rPr lang="en-US" sz="1000" b="0" dirty="0" smtClean="0"/>
              <a:t> KPK (2004 – 2013), </a:t>
            </a:r>
            <a:r>
              <a:rPr lang="en-US" sz="1000" b="0" dirty="0" err="1" smtClean="0"/>
              <a:t>penanganan</a:t>
            </a:r>
            <a:r>
              <a:rPr lang="en-US" sz="1000" b="0" dirty="0" smtClean="0"/>
              <a:t> 10 </a:t>
            </a:r>
            <a:r>
              <a:rPr lang="en-US" sz="1000" b="0" dirty="0" err="1" smtClean="0"/>
              <a:t>pelanggaran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Kode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Etik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pegawai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mana</a:t>
            </a:r>
            <a:r>
              <a:rPr lang="en-US" sz="1000" b="0" dirty="0" smtClean="0"/>
              <a:t>: 4 </a:t>
            </a:r>
            <a:r>
              <a:rPr lang="en-US" sz="1000" b="0" dirty="0" err="1" smtClean="0"/>
              <a:t>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diberhentikan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tidak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dengan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hormat</a:t>
            </a:r>
            <a:r>
              <a:rPr lang="en-US" sz="1000" b="0" dirty="0" smtClean="0"/>
              <a:t>; 2 </a:t>
            </a:r>
            <a:r>
              <a:rPr lang="en-US" sz="1000" b="0" dirty="0" err="1" smtClean="0"/>
              <a:t>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diskorsing</a:t>
            </a:r>
            <a:r>
              <a:rPr lang="en-US" sz="1000" b="0" dirty="0" smtClean="0"/>
              <a:t>; 2 </a:t>
            </a:r>
            <a:r>
              <a:rPr lang="en-US" sz="1000" b="0" dirty="0" err="1" smtClean="0"/>
              <a:t>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diberi</a:t>
            </a:r>
            <a:r>
              <a:rPr lang="en-US" sz="1000" b="0" dirty="0" smtClean="0"/>
              <a:t> SPT, </a:t>
            </a:r>
            <a:r>
              <a:rPr lang="en-US" sz="1000" b="0" dirty="0" err="1" smtClean="0"/>
              <a:t>seorang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diberi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peringatan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lisan</a:t>
            </a:r>
            <a:r>
              <a:rPr lang="en-US" sz="1000" b="0" dirty="0" smtClean="0"/>
              <a:t>, </a:t>
            </a:r>
            <a:r>
              <a:rPr lang="en-US" sz="1000" b="0" dirty="0" err="1" smtClean="0"/>
              <a:t>dan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seorang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dikenakan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sanksi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ganti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rugi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karena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menggunakan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telepon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kantor</a:t>
            </a:r>
            <a:r>
              <a:rPr lang="en-US" sz="1000" b="0" dirty="0" smtClean="0"/>
              <a:t>  </a:t>
            </a:r>
            <a:r>
              <a:rPr lang="en-US" sz="1000" b="0" dirty="0" err="1" smtClean="0"/>
              <a:t>untuk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urusan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pribadi</a:t>
            </a:r>
            <a:r>
              <a:rPr lang="en-US" sz="1000" b="0" dirty="0" smtClean="0"/>
              <a:t>.</a:t>
            </a:r>
          </a:p>
          <a:p>
            <a:pPr algn="just">
              <a:defRPr/>
            </a:pPr>
            <a:r>
              <a:rPr lang="en-US" sz="1000" b="0" dirty="0" err="1" smtClean="0"/>
              <a:t>Dalam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kurun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waktu</a:t>
            </a:r>
            <a:r>
              <a:rPr lang="en-US" sz="1000" b="0" dirty="0" smtClean="0"/>
              <a:t> yang </a:t>
            </a:r>
            <a:r>
              <a:rPr lang="en-US" sz="1000" b="0" dirty="0" err="1" smtClean="0"/>
              <a:t>sama</a:t>
            </a:r>
            <a:r>
              <a:rPr lang="en-US" sz="1000" b="0" dirty="0" smtClean="0"/>
              <a:t>, 2 </a:t>
            </a:r>
            <a:r>
              <a:rPr lang="en-US" sz="1000" b="0" dirty="0" err="1" smtClean="0"/>
              <a:t>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pimpinan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diberi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teguran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lisan</a:t>
            </a:r>
            <a:r>
              <a:rPr lang="en-US" sz="1000" b="0" dirty="0" smtClean="0"/>
              <a:t>, </a:t>
            </a:r>
            <a:r>
              <a:rPr lang="en-US" sz="1000" b="0" dirty="0" err="1" smtClean="0"/>
              <a:t>dan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seorang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diberi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teguran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tertulis</a:t>
            </a:r>
            <a:endParaRPr lang="en-MY" sz="1000" b="0" dirty="0" smtClean="0"/>
          </a:p>
          <a:p>
            <a:pPr algn="just">
              <a:defRPr/>
            </a:pPr>
            <a:endParaRPr lang="en-MY" sz="1000" b="0" dirty="0" smtClean="0"/>
          </a:p>
          <a:p>
            <a:pPr>
              <a:defRPr/>
            </a:pPr>
            <a:r>
              <a:rPr lang="en-US" sz="1000" b="0" dirty="0" err="1" smtClean="0"/>
              <a:t>Penyelamatan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keuangan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negara</a:t>
            </a:r>
            <a:r>
              <a:rPr lang="en-US" sz="1000" b="0" dirty="0" smtClean="0"/>
              <a:t>  (2014), </a:t>
            </a:r>
            <a:r>
              <a:rPr lang="en-US" sz="1000" b="0" dirty="0" err="1" smtClean="0"/>
              <a:t>Rp</a:t>
            </a:r>
            <a:r>
              <a:rPr lang="en-US" sz="1000" b="0" dirty="0" smtClean="0"/>
              <a:t>. 294</a:t>
            </a:r>
            <a:r>
              <a:rPr lang="id-ID" sz="1000" b="0" dirty="0" smtClean="0"/>
              <a:t> trilyun. </a:t>
            </a:r>
            <a:endParaRPr lang="en-MY" sz="1000" b="0" dirty="0" smtClean="0"/>
          </a:p>
          <a:p>
            <a:pPr algn="just">
              <a:defRPr/>
            </a:pPr>
            <a:r>
              <a:rPr lang="id-ID" sz="1000" b="0" dirty="0" smtClean="0"/>
              <a:t>Seluruh kasus yang ditangani KPK, dijatuhi hukuman oleh Pengadilan Tipikor.  </a:t>
            </a:r>
            <a:endParaRPr lang="en-MY" sz="1000" b="0" dirty="0" smtClean="0"/>
          </a:p>
          <a:p>
            <a:endParaRPr lang="en-MY" sz="1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F5C0-2D78-41E6-B73A-8276D8F2422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mencapai</a:t>
            </a:r>
            <a:r>
              <a:rPr lang="en-US" dirty="0" smtClean="0"/>
              <a:t> </a:t>
            </a:r>
            <a:r>
              <a:rPr lang="en-US" dirty="0" err="1" smtClean="0"/>
              <a:t>reformasi</a:t>
            </a:r>
            <a:r>
              <a:rPr lang="en-US" dirty="0" smtClean="0"/>
              <a:t> </a:t>
            </a:r>
            <a:r>
              <a:rPr lang="en-US" dirty="0" err="1" smtClean="0"/>
              <a:t>birokrasi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,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pintu</a:t>
            </a:r>
            <a:r>
              <a:rPr lang="en-US" dirty="0" smtClean="0"/>
              <a:t> </a:t>
            </a:r>
            <a:r>
              <a:rPr lang="en-US" dirty="0" err="1" smtClean="0"/>
              <a:t>masuknya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manajemen</a:t>
            </a:r>
            <a:r>
              <a:rPr lang="en-US" dirty="0" smtClean="0"/>
              <a:t> SDM </a:t>
            </a:r>
            <a:r>
              <a:rPr lang="en-US" dirty="0" err="1" smtClean="0"/>
              <a:t>di</a:t>
            </a:r>
            <a:r>
              <a:rPr lang="en-US" dirty="0" smtClean="0"/>
              <a:t> K/L.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, m</a:t>
            </a:r>
            <a:r>
              <a:rPr lang="id-ID" sz="1200" b="0" dirty="0" smtClean="0"/>
              <a:t>etode, tahapan, serta cara rekrutmen dan seleksi </a:t>
            </a:r>
            <a:r>
              <a:rPr lang="en-US" sz="1200" b="0" dirty="0" smtClean="0"/>
              <a:t>PNS </a:t>
            </a:r>
            <a:r>
              <a:rPr lang="en-US" sz="1200" b="0" dirty="0" err="1" smtClean="0"/>
              <a:t>hendaknya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mengikuti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apa</a:t>
            </a:r>
            <a:r>
              <a:rPr lang="en-US" sz="1200" b="0" dirty="0" smtClean="0"/>
              <a:t> yang </a:t>
            </a:r>
            <a:r>
              <a:rPr lang="en-US" sz="1200" b="0" dirty="0" err="1" smtClean="0"/>
              <a:t>diterapkan</a:t>
            </a:r>
            <a:r>
              <a:rPr lang="en-US" sz="1200" b="0" dirty="0" smtClean="0"/>
              <a:t> </a:t>
            </a:r>
            <a:r>
              <a:rPr lang="id-ID" sz="1200" b="0" dirty="0" smtClean="0"/>
              <a:t>KPK. Sebab, ia ditangani provider </a:t>
            </a:r>
            <a:r>
              <a:rPr lang="en-US" sz="1200" b="0" dirty="0" smtClean="0"/>
              <a:t>b</a:t>
            </a:r>
            <a:r>
              <a:rPr lang="id-ID" sz="1200" b="0" dirty="0" smtClean="0"/>
              <a:t>erpengalaman dengan persyaratan yang ketat. </a:t>
            </a:r>
            <a:r>
              <a:rPr lang="en-US" sz="1200" b="0" dirty="0" err="1" smtClean="0"/>
              <a:t>Mereka</a:t>
            </a:r>
            <a:r>
              <a:rPr lang="id-ID" sz="1200" b="0" dirty="0" smtClean="0"/>
              <a:t> yang terpilih adalah individu</a:t>
            </a:r>
            <a:r>
              <a:rPr lang="en-US" sz="1200" b="0" dirty="0" smtClean="0"/>
              <a:t> </a:t>
            </a:r>
            <a:r>
              <a:rPr lang="id-ID" sz="1200" b="0" dirty="0" smtClean="0"/>
              <a:t>yang berintegritas dan profesional</a:t>
            </a:r>
            <a:r>
              <a:rPr lang="en-US" sz="1200" b="0" dirty="0" smtClean="0"/>
              <a:t> (</a:t>
            </a:r>
            <a:r>
              <a:rPr lang="id-ID" sz="1200" b="0" dirty="0" smtClean="0"/>
              <a:t>IQ, EQ, SQ, PQ,</a:t>
            </a:r>
            <a:r>
              <a:rPr lang="en-US" sz="1200" b="0" dirty="0" smtClean="0"/>
              <a:t> </a:t>
            </a:r>
            <a:r>
              <a:rPr lang="id-ID" sz="1200" b="0" dirty="0" smtClean="0"/>
              <a:t>dan AQ di atas rata-rata</a:t>
            </a:r>
            <a:r>
              <a:rPr lang="en-US" sz="1200" b="0" dirty="0" smtClean="0"/>
              <a:t>)</a:t>
            </a:r>
            <a:r>
              <a:rPr lang="id-ID" sz="1200" b="0" dirty="0" smtClean="0"/>
              <a:t>. </a:t>
            </a:r>
            <a:endParaRPr lang="en-MY" sz="1200" b="0" dirty="0" smtClean="0"/>
          </a:p>
          <a:p>
            <a:endParaRPr lang="en-MY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F5C0-2D78-41E6-B73A-8276D8F2422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AF1AD0-129A-416D-9480-C8EE29BEFB98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604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id-ID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1EAB26-B383-4A2F-8238-2D597C85729E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62467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B187A08-2E3A-487E-B534-5172FF13290F}" type="slidenum">
              <a:rPr lang="en-US" sz="1200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endParaRPr lang="en-US" sz="1200">
              <a:solidFill>
                <a:srgbClr val="FFFFFF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2468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5CD4CB8-28E3-4DC6-B443-C86128033B84}" type="slidenum">
              <a:rPr lang="en-US" sz="1200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endParaRPr lang="en-US" sz="1200">
              <a:solidFill>
                <a:srgbClr val="FFFFFF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2469" name="Text Box 4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AF3BFD2-6E3D-41FE-9F62-A2F9BD4AB90C}" type="slidenum">
              <a:rPr lang="en-US" sz="1200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endParaRPr lang="en-US" sz="1200">
              <a:solidFill>
                <a:srgbClr val="FFFFFF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2470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Text Box 6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57200"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. 1: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Korban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berjatuhan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dalam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Masjid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Maluku Utara.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.</a:t>
            </a:r>
            <a:r>
              <a:rPr lang="id-ID" dirty="0" smtClean="0">
                <a:ea typeface="Lucida Sans Unicode" pitchFamily="34" charset="0"/>
                <a:cs typeface="Lucida Sans Unicode" pitchFamily="34" charset="0"/>
              </a:rPr>
              <a:t>2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: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Kerusuhan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terbaru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Papua. </a:t>
            </a:r>
            <a:r>
              <a:rPr lang="id-ID" dirty="0" smtClean="0">
                <a:ea typeface="Lucida Sans Unicode" pitchFamily="34" charset="0"/>
                <a:cs typeface="Lucida Sans Unicode" pitchFamily="34" charset="0"/>
              </a:rPr>
              <a:t>Gamb. 3: Ketua DPRD Sumut dikeroyok demonstran yang akhirnya meninggal dunia.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. 4: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Mayat-mayat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yang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siap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dibawa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ke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kuburan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akibat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kerusuhan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Sulawesi Tengah</a:t>
            </a:r>
            <a:r>
              <a:rPr lang="id-ID" dirty="0" smtClean="0">
                <a:ea typeface="Lucida Sans Unicode" pitchFamily="34" charset="0"/>
                <a:cs typeface="Lucida Sans Unicode" pitchFamily="34" charset="0"/>
              </a:rPr>
              <a:t>.</a:t>
            </a:r>
            <a:endParaRPr lang="en-US" dirty="0" smtClean="0">
              <a:ea typeface="Lucida Sans Unicode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85DBDA-905B-4FD7-9726-61A01BC83AC5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63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id-ID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9F505-637E-442A-BD8E-E1BE14EA7662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6451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1C05551-7411-4ABE-B02B-25A2C0810808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4516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1160CC4-4EA3-410B-B5E5-5437FFADD81B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451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7377BB6-7EB9-4D3B-90E8-7C1752BEAC4E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451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9" name="Text Box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Gamb.1: </a:t>
            </a:r>
            <a:r>
              <a:rPr lang="en-US" dirty="0" err="1" smtClean="0"/>
              <a:t>Pemandangan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kota-kota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pengemis</a:t>
            </a:r>
            <a:r>
              <a:rPr lang="en-US" dirty="0" smtClean="0"/>
              <a:t> </a:t>
            </a:r>
            <a:r>
              <a:rPr lang="en-US" dirty="0" err="1" smtClean="0"/>
              <a:t>menjajakan</a:t>
            </a:r>
            <a:r>
              <a:rPr lang="en-US" dirty="0" smtClean="0"/>
              <a:t> </a:t>
            </a:r>
            <a:r>
              <a:rPr lang="en-US" dirty="0" err="1" smtClean="0"/>
              <a:t>bayi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orang-orang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raya</a:t>
            </a:r>
            <a:r>
              <a:rPr lang="en-US" dirty="0" smtClean="0"/>
              <a:t>. </a:t>
            </a:r>
            <a:r>
              <a:rPr lang="id-ID" dirty="0" smtClean="0"/>
              <a:t>Gamb. 2: Enam orang bersaudara dari Desa Jebol, Kecamatan Mayong, Kabupaten Jepara, meninggal dunia akibat keracunan makanan tiwul (Januari 2011). </a:t>
            </a:r>
            <a:r>
              <a:rPr lang="en-US" dirty="0" smtClean="0"/>
              <a:t>Gamb.3:</a:t>
            </a:r>
            <a:r>
              <a:rPr lang="id-ID" dirty="0" smtClean="0"/>
              <a:t> 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perempuan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hamil</a:t>
            </a:r>
            <a:r>
              <a:rPr lang="en-US" baseline="0" dirty="0" smtClean="0"/>
              <a:t> (6 </a:t>
            </a:r>
            <a:r>
              <a:rPr lang="en-US" baseline="0" dirty="0" err="1" smtClean="0"/>
              <a:t>bulan</a:t>
            </a:r>
            <a:r>
              <a:rPr lang="en-US" baseline="0" dirty="0" smtClean="0"/>
              <a:t>) yang </a:t>
            </a:r>
            <a:r>
              <a:rPr lang="en-US" baseline="0" dirty="0" err="1" smtClean="0"/>
              <a:t>meninggal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mempunyai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mengobati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penyakit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diare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dideritanya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meninggal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suaminya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seorang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tukang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becak</a:t>
            </a:r>
            <a:r>
              <a:rPr lang="en-US" dirty="0" smtClean="0"/>
              <a:t>. </a:t>
            </a:r>
            <a:r>
              <a:rPr lang="en-US" dirty="0" err="1" smtClean="0"/>
              <a:t>Gamb</a:t>
            </a:r>
            <a:r>
              <a:rPr lang="en-US" dirty="0" smtClean="0"/>
              <a:t>. 4: </a:t>
            </a:r>
            <a:r>
              <a:rPr lang="en-US" dirty="0" err="1" smtClean="0"/>
              <a:t>penduduk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Gowa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Sulsel</a:t>
            </a:r>
            <a:r>
              <a:rPr lang="en-US" baseline="0" dirty="0" smtClean="0"/>
              <a:t>) yang </a:t>
            </a:r>
            <a:r>
              <a:rPr lang="en-US" baseline="0" dirty="0" err="1" smtClean="0"/>
              <a:t>berpindah-pindah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rumah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pekerjaan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tetap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Mereka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mendatangi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daerah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sedang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sekedar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memeroleh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sesuap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Caranya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perempuan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sedangkan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lelaki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butir-butir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tumpukan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jerami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padi</a:t>
            </a:r>
            <a:r>
              <a:rPr lang="en-US" baseline="0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Gamb</a:t>
            </a:r>
            <a:r>
              <a:rPr lang="en-US" dirty="0" smtClean="0"/>
              <a:t>. 5</a:t>
            </a:r>
            <a:r>
              <a:rPr lang="id-ID" dirty="0" smtClean="0"/>
              <a:t>:</a:t>
            </a:r>
            <a:r>
              <a:rPr lang="en-US" dirty="0" smtClean="0"/>
              <a:t> </a:t>
            </a:r>
            <a:r>
              <a:rPr lang="id-ID" dirty="0" smtClean="0"/>
              <a:t>Salah seorang pemuda di Cianjur, Jabar yang frustrasi karena masalah ekonomi, menggantung diri.</a:t>
            </a:r>
            <a:r>
              <a:rPr lang="en-US" dirty="0" smtClean="0"/>
              <a:t> </a:t>
            </a:r>
            <a:r>
              <a:rPr lang="en-US" dirty="0" err="1" smtClean="0"/>
              <a:t>Gamb</a:t>
            </a:r>
            <a:r>
              <a:rPr lang="en-US" dirty="0" smtClean="0"/>
              <a:t>. 6: </a:t>
            </a:r>
            <a:r>
              <a:rPr lang="en-US" dirty="0" err="1" smtClean="0"/>
              <a:t>seorang</a:t>
            </a:r>
            <a:r>
              <a:rPr lang="en-US" dirty="0" smtClean="0"/>
              <a:t> </a:t>
            </a:r>
            <a:r>
              <a:rPr lang="en-US" dirty="0" err="1" smtClean="0"/>
              <a:t>pemulung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Jakarta, </a:t>
            </a:r>
            <a:r>
              <a:rPr lang="en-US" dirty="0" err="1" smtClean="0"/>
              <a:t>mendorong</a:t>
            </a:r>
            <a:r>
              <a:rPr lang="en-US" dirty="0" smtClean="0"/>
              <a:t> </a:t>
            </a:r>
            <a:r>
              <a:rPr lang="en-US" dirty="0" err="1" smtClean="0"/>
              <a:t>gerobak</a:t>
            </a:r>
            <a:r>
              <a:rPr lang="en-US" dirty="0" smtClean="0"/>
              <a:t> yang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dalamnya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mayat</a:t>
            </a:r>
            <a:r>
              <a:rPr lang="en-US" dirty="0" smtClean="0"/>
              <a:t> </a:t>
            </a:r>
            <a:r>
              <a:rPr lang="en-US" dirty="0" err="1" smtClean="0"/>
              <a:t>anaknya</a:t>
            </a:r>
            <a:r>
              <a:rPr lang="en-US" dirty="0" smtClean="0"/>
              <a:t> (3 </a:t>
            </a:r>
            <a:r>
              <a:rPr lang="en-US" dirty="0" err="1" smtClean="0"/>
              <a:t>tahun</a:t>
            </a:r>
            <a:r>
              <a:rPr lang="en-US" dirty="0" smtClean="0"/>
              <a:t>)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dibawa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stasiun</a:t>
            </a:r>
            <a:r>
              <a:rPr lang="en-US" dirty="0" smtClean="0"/>
              <a:t> KA </a:t>
            </a:r>
            <a:r>
              <a:rPr lang="en-US" dirty="0" err="1" smtClean="0"/>
              <a:t>Tebet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Bogor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Bogor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pemakakaman</a:t>
            </a:r>
            <a:r>
              <a:rPr lang="en-US" dirty="0" smtClean="0"/>
              <a:t> gratis </a:t>
            </a:r>
            <a:r>
              <a:rPr lang="en-US" dirty="0" err="1" smtClean="0"/>
              <a:t>bagi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pemulung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sana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9F058E4-587D-4EEC-8D79-409A7483D562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1C8E609-3130-4CFF-88DB-E9EF369620E6}" type="slidenum">
              <a:rPr lang="en-US" sz="12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0964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0DF4182-0255-4C22-9A73-EE91A59D3060}" type="slidenum">
              <a:rPr lang="en-US" sz="12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EA6A8E8-4180-4C9A-B9B6-FB0D5B8CD4EC}" type="slidenum">
              <a:rPr lang="en-US" sz="12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09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0967" name="Text Box 5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/>
              <a:t>Chevron (AS), </a:t>
            </a:r>
            <a:r>
              <a:rPr lang="en-US" dirty="0" err="1" smtClean="0"/>
              <a:t>memproduksi</a:t>
            </a:r>
            <a:r>
              <a:rPr lang="en-US" dirty="0" smtClean="0"/>
              <a:t> 35%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produksi</a:t>
            </a:r>
            <a:r>
              <a:rPr lang="en-US" dirty="0" smtClean="0"/>
              <a:t> </a:t>
            </a:r>
            <a:r>
              <a:rPr lang="en-US" dirty="0" err="1" smtClean="0"/>
              <a:t>minyak</a:t>
            </a:r>
            <a:r>
              <a:rPr lang="en-US" dirty="0" smtClean="0"/>
              <a:t> Indonesia. Total (</a:t>
            </a:r>
            <a:r>
              <a:rPr lang="en-US" dirty="0" err="1" smtClean="0"/>
              <a:t>Perancis</a:t>
            </a:r>
            <a:r>
              <a:rPr lang="en-US" dirty="0" smtClean="0"/>
              <a:t>), </a:t>
            </a:r>
            <a:r>
              <a:rPr lang="en-US" dirty="0" err="1" smtClean="0"/>
              <a:t>pemasok</a:t>
            </a:r>
            <a:r>
              <a:rPr lang="en-US" dirty="0" smtClean="0"/>
              <a:t> 80% gas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kilang</a:t>
            </a:r>
            <a:r>
              <a:rPr lang="en-US" dirty="0" smtClean="0"/>
              <a:t> </a:t>
            </a:r>
            <a:r>
              <a:rPr lang="en-US" dirty="0" err="1" smtClean="0"/>
              <a:t>Kaltim</a:t>
            </a:r>
            <a:r>
              <a:rPr lang="en-US" dirty="0" smtClean="0"/>
              <a:t>. Conoco (AS) </a:t>
            </a:r>
            <a:r>
              <a:rPr lang="en-US" dirty="0" err="1" smtClean="0"/>
              <a:t>memiliki</a:t>
            </a:r>
            <a:r>
              <a:rPr lang="en-US" dirty="0" smtClean="0"/>
              <a:t> 6 </a:t>
            </a:r>
            <a:r>
              <a:rPr lang="en-US" dirty="0" err="1" smtClean="0"/>
              <a:t>blok</a:t>
            </a:r>
            <a:r>
              <a:rPr lang="en-US" dirty="0" smtClean="0"/>
              <a:t> </a:t>
            </a:r>
            <a:r>
              <a:rPr lang="en-US" dirty="0" err="1" smtClean="0"/>
              <a:t>migas</a:t>
            </a:r>
            <a:r>
              <a:rPr lang="en-US" dirty="0" smtClean="0"/>
              <a:t>, </a:t>
            </a:r>
            <a:r>
              <a:rPr lang="en-US" dirty="0" err="1" smtClean="0"/>
              <a:t>produksi</a:t>
            </a:r>
            <a:r>
              <a:rPr lang="en-US" dirty="0" smtClean="0"/>
              <a:t> 450 </a:t>
            </a:r>
            <a:r>
              <a:rPr lang="en-US" dirty="0" err="1" smtClean="0"/>
              <a:t>juta</a:t>
            </a:r>
            <a:r>
              <a:rPr lang="en-US" dirty="0" smtClean="0"/>
              <a:t> kaki </a:t>
            </a:r>
            <a:r>
              <a:rPr lang="en-US" dirty="0" err="1" smtClean="0"/>
              <a:t>kubik</a:t>
            </a:r>
            <a:r>
              <a:rPr lang="en-US" dirty="0" smtClean="0"/>
              <a:t> per </a:t>
            </a:r>
            <a:r>
              <a:rPr lang="en-US" dirty="0" err="1" smtClean="0"/>
              <a:t>hari</a:t>
            </a:r>
            <a:r>
              <a:rPr lang="en-US" dirty="0" smtClean="0"/>
              <a:t>. </a:t>
            </a:r>
            <a:r>
              <a:rPr lang="en-US" dirty="0" err="1" smtClean="0"/>
              <a:t>Britis</a:t>
            </a:r>
            <a:r>
              <a:rPr lang="en-US" dirty="0" smtClean="0"/>
              <a:t> </a:t>
            </a:r>
            <a:r>
              <a:rPr lang="en-US" dirty="0" err="1" smtClean="0"/>
              <a:t>Petrolium</a:t>
            </a:r>
            <a:r>
              <a:rPr lang="en-US" dirty="0" smtClean="0"/>
              <a:t> (</a:t>
            </a:r>
            <a:r>
              <a:rPr lang="en-US" dirty="0" err="1" smtClean="0"/>
              <a:t>Inggeris</a:t>
            </a:r>
            <a:r>
              <a:rPr lang="en-US" dirty="0" smtClean="0"/>
              <a:t>), </a:t>
            </a:r>
            <a:r>
              <a:rPr lang="en-US" dirty="0" err="1" smtClean="0"/>
              <a:t>mengusai</a:t>
            </a:r>
            <a:r>
              <a:rPr lang="en-US" dirty="0" smtClean="0"/>
              <a:t> 37,1% </a:t>
            </a:r>
            <a:r>
              <a:rPr lang="en-US" dirty="0" err="1" smtClean="0"/>
              <a:t>saham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proyek</a:t>
            </a:r>
            <a:r>
              <a:rPr lang="en-US" dirty="0" smtClean="0"/>
              <a:t> </a:t>
            </a:r>
            <a:r>
              <a:rPr lang="en-US" dirty="0" err="1" smtClean="0"/>
              <a:t>Tangguh</a:t>
            </a:r>
            <a:r>
              <a:rPr lang="en-US" dirty="0" smtClean="0"/>
              <a:t> yang </a:t>
            </a:r>
            <a:r>
              <a:rPr lang="en-US" dirty="0" err="1" smtClean="0"/>
              <a:t>melibatkan</a:t>
            </a:r>
            <a:r>
              <a:rPr lang="en-US" dirty="0" smtClean="0"/>
              <a:t> 6 </a:t>
            </a:r>
            <a:r>
              <a:rPr lang="en-US" dirty="0" err="1" smtClean="0"/>
              <a:t>lapangan</a:t>
            </a:r>
            <a:r>
              <a:rPr lang="en-US" dirty="0" smtClean="0"/>
              <a:t> gas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sekaligus</a:t>
            </a:r>
            <a:r>
              <a:rPr lang="en-US" dirty="0" smtClean="0"/>
              <a:t> </a:t>
            </a:r>
            <a:r>
              <a:rPr lang="en-US" dirty="0" err="1" smtClean="0"/>
              <a:t>kilang</a:t>
            </a:r>
            <a:r>
              <a:rPr lang="en-US" dirty="0" smtClean="0"/>
              <a:t> LNG yang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cadangan</a:t>
            </a:r>
            <a:r>
              <a:rPr lang="en-US" dirty="0" smtClean="0"/>
              <a:t> gas 14,4 T kaki </a:t>
            </a:r>
            <a:r>
              <a:rPr lang="en-US" dirty="0" err="1" smtClean="0"/>
              <a:t>kubik</a:t>
            </a:r>
            <a:r>
              <a:rPr lang="en-US" dirty="0" smtClean="0"/>
              <a:t>.  </a:t>
            </a:r>
            <a:r>
              <a:rPr lang="en-US" dirty="0" err="1" smtClean="0"/>
              <a:t>Exon</a:t>
            </a:r>
            <a:r>
              <a:rPr lang="en-US" dirty="0" smtClean="0"/>
              <a:t> Mobile (AS), </a:t>
            </a:r>
            <a:r>
              <a:rPr lang="en-US" dirty="0" err="1" smtClean="0"/>
              <a:t>bersama</a:t>
            </a:r>
            <a:r>
              <a:rPr lang="en-US" dirty="0" smtClean="0"/>
              <a:t> </a:t>
            </a:r>
            <a:r>
              <a:rPr lang="en-US" dirty="0" err="1" smtClean="0"/>
              <a:t>Pertamina</a:t>
            </a:r>
            <a:r>
              <a:rPr lang="en-US" dirty="0" smtClean="0"/>
              <a:t>, </a:t>
            </a:r>
            <a:r>
              <a:rPr lang="en-US" dirty="0" err="1" smtClean="0"/>
              <a:t>menggarap</a:t>
            </a:r>
            <a:r>
              <a:rPr lang="en-US" dirty="0" smtClean="0"/>
              <a:t> 1,8 </a:t>
            </a:r>
            <a:r>
              <a:rPr lang="en-US" dirty="0" err="1" smtClean="0"/>
              <a:t>milyar</a:t>
            </a:r>
            <a:r>
              <a:rPr lang="en-US" dirty="0" smtClean="0"/>
              <a:t> </a:t>
            </a:r>
            <a:r>
              <a:rPr lang="en-US" dirty="0" err="1" smtClean="0"/>
              <a:t>barel</a:t>
            </a:r>
            <a:r>
              <a:rPr lang="en-US" dirty="0" smtClean="0"/>
              <a:t> </a:t>
            </a:r>
            <a:r>
              <a:rPr lang="en-US" dirty="0" err="1" smtClean="0"/>
              <a:t>minyak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gas </a:t>
            </a:r>
            <a:r>
              <a:rPr lang="en-US" dirty="0" err="1" smtClean="0"/>
              <a:t>sebanyak</a:t>
            </a:r>
            <a:r>
              <a:rPr lang="en-US" dirty="0" smtClean="0"/>
              <a:t> 8,4 </a:t>
            </a:r>
            <a:r>
              <a:rPr lang="en-US" dirty="0" err="1" smtClean="0"/>
              <a:t>milyar</a:t>
            </a:r>
            <a:r>
              <a:rPr lang="en-US" dirty="0" smtClean="0"/>
              <a:t> kaki </a:t>
            </a:r>
            <a:r>
              <a:rPr lang="en-US" dirty="0" err="1" smtClean="0"/>
              <a:t>kubik</a:t>
            </a:r>
            <a:r>
              <a:rPr lang="en-US" dirty="0" smtClean="0"/>
              <a:t>. </a:t>
            </a:r>
            <a:endParaRPr lang="en-MY" dirty="0" smtClean="0"/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7AE54A1-E1CA-4AE8-8486-BC715B1FFE93}" type="slidenum">
              <a:rPr lang="en-US" smtClean="0">
                <a:cs typeface="Arial" charset="0"/>
              </a:rPr>
              <a:pPr/>
              <a:t>16</a:t>
            </a:fld>
            <a:endParaRPr lang="en-US" smtClean="0">
              <a:cs typeface="Arial" charset="0"/>
            </a:endParaRPr>
          </a:p>
        </p:txBody>
      </p:sp>
      <p:sp>
        <p:nvSpPr>
          <p:cNvPr id="56323" name="Text Box 1"/>
          <p:cNvSpPr txBox="1">
            <a:spLocks noChangeArrowheads="1"/>
          </p:cNvSpPr>
          <p:nvPr/>
        </p:nvSpPr>
        <p:spPr bwMode="auto">
          <a:xfrm>
            <a:off x="4278313" y="10155238"/>
            <a:ext cx="3259137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 eaLnBrk="0" hangingPunct="0"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7AAE03D-25FC-4843-9538-0628A1F9265F}" type="slidenum">
              <a:rPr lang="en-US" sz="1500">
                <a:solidFill>
                  <a:srgbClr val="000000"/>
                </a:solidFill>
                <a:latin typeface="Times New Roman" pitchFamily="18" charset="0"/>
              </a:rPr>
              <a:pPr algn="r" eaLnBrk="0" hangingPunct="0">
                <a:lnSpc>
                  <a:spcPct val="95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endParaRPr lang="en-US" sz="15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2838" y="812800"/>
            <a:ext cx="5311775" cy="3984625"/>
          </a:xfrm>
          <a:solidFill>
            <a:srgbClr val="FFFFFF"/>
          </a:solidFill>
          <a:ln/>
        </p:spPr>
      </p:sp>
      <p:sp>
        <p:nvSpPr>
          <p:cNvPr id="56325" name="Text Box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mtClean="0"/>
              <a:t>Gamb.1: </a:t>
            </a:r>
            <a:r>
              <a:rPr lang="id-ID" smtClean="0"/>
              <a:t>8,2 ha hutan rusak per menit di Riau</a:t>
            </a:r>
            <a:r>
              <a:rPr lang="en-US" smtClean="0"/>
              <a:t>. Gamb. 2: banjir di Wasior, Papua membumiratakan kampung yang dilewati akibat illegal loging</a:t>
            </a:r>
            <a:r>
              <a:rPr lang="id-ID" smtClean="0"/>
              <a:t>. </a:t>
            </a:r>
            <a:r>
              <a:rPr lang="en-US" smtClean="0"/>
              <a:t> Gamb. 4: Banjir mencapai atap rumah di mana penduduk membuat tempat berlindung di atas bumbung rumah. Gamba. 5: 50% Hutan bakau di pesisir pantai provinsi Bengkulu akibat illegal loging. </a:t>
            </a:r>
            <a:r>
              <a:rPr lang="id-ID" smtClean="0"/>
              <a:t>Gamb. </a:t>
            </a:r>
            <a:r>
              <a:rPr lang="en-US" smtClean="0"/>
              <a:t>6</a:t>
            </a:r>
            <a:r>
              <a:rPr lang="id-ID" smtClean="0"/>
              <a:t>: Ribuan ekor ikan mati karena pencemaran di hulu sungai Kapuas di Kalbar</a:t>
            </a:r>
            <a:r>
              <a:rPr lang="en-US" smtClean="0"/>
              <a:t>.     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8D56AB-9078-4D89-9F84-C21C861F6B10}" type="slidenum">
              <a:rPr lang="en-US" smtClean="0">
                <a:latin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509AA6E-E0EF-4E1D-B63E-745CC550AB1F}" type="slidenum">
              <a:rPr lang="en-US" sz="1200">
                <a:solidFill>
                  <a:srgbClr val="FFFFFF"/>
                </a:solidFill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endParaRPr lang="en-US" sz="120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49E3074-5A65-432D-9278-DF8894FFD3D5}" type="slidenum">
              <a:rPr lang="en-US" sz="1200">
                <a:solidFill>
                  <a:srgbClr val="FFFFFF"/>
                </a:solidFill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endParaRPr lang="en-US" sz="120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44037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8" name="Text Box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57200"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1: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salah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seorang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murid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SD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Kampung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Tarak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Distrik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Karas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Fak-Fak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Papua Barat,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belajar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pada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malam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hari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dengan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menggunakan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pelita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karena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belum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ada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aliran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listrik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daerah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ini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2: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Kereta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api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dari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Semarang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menuju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Bandung,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terbalik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daerah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Purwakarta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akibat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rel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yang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rusak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. 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Gam.3: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Pencurian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ketebalan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jalan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setinggi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1 cm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oleh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pemborong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Sumsel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mengakibatkan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terputusnya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jalan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ketika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diterpa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banjir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Ga,b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4: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Murid-murid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sekolah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Lebak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Banten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harus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menyabung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nyawa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menyeberangi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jembatan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putus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akibat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layanan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publik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buruk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5: </a:t>
            </a:r>
            <a:r>
              <a:rPr lang="id-ID" dirty="0" smtClean="0"/>
              <a:t>Nova Maulana (2 thn) menderita busung lapar karena ayahnya hanya seorang petani miskin di Kedawun, Sragen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6: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bocah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berumur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3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tahun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Batam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meinggal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karena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tidak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diterima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rumah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sakit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akibat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orang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tuanya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tidak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mempunyai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uang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untuk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membayar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deposito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rumah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sakit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tsb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.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0706386-7240-41B6-937F-8626FDF64A4C}" type="slidenum">
              <a:rPr lang="en-US" sz="1200">
                <a:solidFill>
                  <a:srgbClr val="FFFFFF"/>
                </a:solidFill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endParaRPr lang="en-US" sz="1200">
              <a:solidFill>
                <a:srgbClr val="FFFFFF"/>
              </a:solidFill>
              <a:cs typeface="Lucida Sans Unicode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060298-AE5D-4BC7-9C69-255B296084CB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7373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EB1F16F-AD6C-4029-9E5D-DCBF35DB0283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373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5DA175B-708E-4413-B7A2-5E19117C1437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373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4" name="Text Box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err="1" smtClean="0"/>
              <a:t>Gambar</a:t>
            </a:r>
            <a:r>
              <a:rPr lang="en-US" dirty="0" smtClean="0"/>
              <a:t> no.1 &amp; 2: </a:t>
            </a:r>
            <a:r>
              <a:rPr lang="en-US" dirty="0" err="1" smtClean="0"/>
              <a:t>Pemuda</a:t>
            </a:r>
            <a:r>
              <a:rPr lang="en-US" dirty="0" smtClean="0"/>
              <a:t>,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pelajar</a:t>
            </a:r>
            <a:r>
              <a:rPr lang="en-US" dirty="0" smtClean="0"/>
              <a:t> </a:t>
            </a:r>
            <a:r>
              <a:rPr lang="en-US" dirty="0" err="1" smtClean="0"/>
              <a:t>tauran.Gambar</a:t>
            </a:r>
            <a:r>
              <a:rPr lang="en-US" dirty="0" smtClean="0"/>
              <a:t> no. 3: </a:t>
            </a:r>
            <a:r>
              <a:rPr lang="en-US" dirty="0" err="1" smtClean="0"/>
              <a:t>Siswa</a:t>
            </a:r>
            <a:r>
              <a:rPr lang="en-US" dirty="0" smtClean="0"/>
              <a:t> </a:t>
            </a:r>
            <a:r>
              <a:rPr lang="en-US" dirty="0" err="1" smtClean="0"/>
              <a:t>pelajar</a:t>
            </a:r>
            <a:r>
              <a:rPr lang="en-US" dirty="0" smtClean="0"/>
              <a:t> SMP </a:t>
            </a:r>
            <a:r>
              <a:rPr lang="en-US" dirty="0" err="1" smtClean="0"/>
              <a:t>dan</a:t>
            </a:r>
            <a:r>
              <a:rPr lang="en-US" dirty="0" smtClean="0"/>
              <a:t> SMA yang </a:t>
            </a:r>
            <a:r>
              <a:rPr lang="en-US" dirty="0" err="1" smtClean="0"/>
              <a:t>berasal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Lampung yang </a:t>
            </a:r>
            <a:r>
              <a:rPr lang="en-US" dirty="0" err="1" smtClean="0"/>
              <a:t>terlibat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pembegalan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Jabodetabek</a:t>
            </a:r>
            <a:r>
              <a:rPr lang="en-US" dirty="0" smtClean="0"/>
              <a:t>. </a:t>
            </a:r>
            <a:r>
              <a:rPr lang="en-US" dirty="0" err="1" smtClean="0"/>
              <a:t>Gambar</a:t>
            </a:r>
            <a:r>
              <a:rPr lang="en-US" dirty="0" smtClean="0"/>
              <a:t> no.4: </a:t>
            </a:r>
            <a:r>
              <a:rPr lang="en-US" dirty="0" err="1" smtClean="0"/>
              <a:t>ricuh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pleno</a:t>
            </a:r>
            <a:r>
              <a:rPr lang="en-US" dirty="0" smtClean="0"/>
              <a:t> DPR-RI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4F793-8338-4FC6-BDC3-16A48C815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5F046-73C0-490A-AB93-5B030B91F964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Excel_97-2003_Worksheet1.xls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Microsoft_Office_Excel_97-2003_Worksheet2.xls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korupsi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28600"/>
            <a:ext cx="8534400" cy="4419600"/>
          </a:xfrm>
        </p:spPr>
        <p:txBody>
          <a:bodyPr/>
          <a:lstStyle/>
          <a:p>
            <a:r>
              <a:rPr lang="en-US" sz="8800" b="1" dirty="0" smtClean="0">
                <a:solidFill>
                  <a:schemeClr val="bg1"/>
                </a:solidFill>
                <a:latin typeface="Broadway" pitchFamily="82" charset="0"/>
              </a:rPr>
              <a:t>INDONESIA 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8800" b="1" dirty="0" smtClean="0">
                <a:solidFill>
                  <a:schemeClr val="bg1"/>
                </a:solidFill>
                <a:latin typeface="Bernard MT Condensed" pitchFamily="18" charset="0"/>
              </a:rPr>
              <a:t>DARURAT KORUPSI</a:t>
            </a:r>
            <a:endParaRPr lang="en-MY" sz="8800" b="1" dirty="0">
              <a:solidFill>
                <a:schemeClr val="bg1"/>
              </a:solidFill>
              <a:latin typeface="Bernard MT Condense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953000"/>
            <a:ext cx="8534400" cy="16002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Abdullah </a:t>
            </a:r>
            <a:r>
              <a:rPr lang="en-US" b="1" dirty="0" err="1" smtClean="0">
                <a:solidFill>
                  <a:schemeClr val="bg1"/>
                </a:solidFill>
              </a:rPr>
              <a:t>Hehamahua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Jakarta, BSI, 29 </a:t>
            </a:r>
            <a:r>
              <a:rPr lang="en-US" b="1" dirty="0" err="1" smtClean="0">
                <a:solidFill>
                  <a:schemeClr val="bg1"/>
                </a:solidFill>
              </a:rPr>
              <a:t>Agustus</a:t>
            </a:r>
            <a:r>
              <a:rPr lang="en-US" b="1" dirty="0" smtClean="0">
                <a:solidFill>
                  <a:schemeClr val="bg1"/>
                </a:solidFill>
              </a:rPr>
              <a:t> 2015</a:t>
            </a:r>
            <a:endParaRPr lang="en-MY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2" descr="https://encrypted-tbn2.gstatic.com/images?q=tbn:ANd9GcQtsktsCQ-RCahr2H3J4h5bLRbmG5arWdNdXzUHhsgZbXVnyZsXB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3886200"/>
            <a:ext cx="434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0"/>
            <a:ext cx="4343400" cy="3733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4648200" cy="3743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886200"/>
            <a:ext cx="4648200" cy="297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0" y="314325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t>1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ea typeface="Lucida Sans Unicode" pitchFamily="34" charset="0"/>
                <a:cs typeface="Lucida Sans Unicode" pitchFamily="34" charset="0"/>
              </a:rPr>
              <a:t>2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8686800" y="39624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ea typeface="Lucida Sans Unicode" pitchFamily="34" charset="0"/>
                <a:cs typeface="Lucida Sans Unicode" pitchFamily="34" charset="0"/>
              </a:rPr>
              <a:t>3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0" y="3962400"/>
            <a:ext cx="431800" cy="433388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t>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ctr">
              <a:buFont typeface="Wingdings" pitchFamily="2" charset="2"/>
              <a:buNone/>
              <a:defRPr/>
            </a:pPr>
            <a:endParaRPr lang="id-ID" sz="4400" b="1" dirty="0" smtClean="0"/>
          </a:p>
          <a:p>
            <a:pPr algn="ctr">
              <a:buFont typeface="Wingdings" pitchFamily="2" charset="2"/>
              <a:buNone/>
              <a:defRPr/>
            </a:pPr>
            <a:r>
              <a:rPr lang="id-ID" sz="4400" b="1" dirty="0" smtClean="0">
                <a:solidFill>
                  <a:schemeClr val="bg1"/>
                </a:solidFill>
              </a:rPr>
              <a:t>(C)</a:t>
            </a:r>
          </a:p>
          <a:p>
            <a:pPr algn="ctr">
              <a:buFont typeface="Wingdings" pitchFamily="2" charset="2"/>
              <a:buNone/>
              <a:defRPr/>
            </a:pPr>
            <a:endParaRPr lang="id-ID" sz="4400" b="1" dirty="0" smtClean="0">
              <a:solidFill>
                <a:schemeClr val="bg1"/>
              </a:solidFill>
            </a:endParaRPr>
          </a:p>
          <a:p>
            <a:pPr algn="ctr">
              <a:buFont typeface="Wingdings" pitchFamily="2" charset="2"/>
              <a:buNone/>
              <a:defRPr/>
            </a:pPr>
            <a:r>
              <a:rPr lang="id-ID" sz="4400" b="1" dirty="0" smtClean="0">
                <a:solidFill>
                  <a:schemeClr val="bg1"/>
                </a:solidFill>
              </a:rPr>
              <a:t>INDONESIA, 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id-ID" sz="4400" b="1" dirty="0" smtClean="0">
                <a:solidFill>
                  <a:schemeClr val="bg1"/>
                </a:solidFill>
              </a:rPr>
              <a:t>NEGARA TERJAJAH</a:t>
            </a:r>
            <a:endParaRPr lang="en-US" sz="4400" b="1" dirty="0" smtClean="0">
              <a:solidFill>
                <a:schemeClr val="bg1"/>
              </a:solidFill>
            </a:endParaRPr>
          </a:p>
          <a:p>
            <a:pPr algn="ctr">
              <a:buFont typeface="Wingdings" pitchFamily="2" charset="2"/>
              <a:buNone/>
              <a:defRPr/>
            </a:pPr>
            <a:r>
              <a:rPr lang="en-US" sz="4400" b="1" dirty="0" smtClean="0">
                <a:solidFill>
                  <a:schemeClr val="bg1"/>
                </a:solidFill>
              </a:rPr>
              <a:t> (</a:t>
            </a:r>
            <a:r>
              <a:rPr lang="en-MY" sz="4400" b="1" dirty="0" err="1" smtClean="0">
                <a:solidFill>
                  <a:schemeClr val="bg1"/>
                </a:solidFill>
              </a:rPr>
              <a:t>Lex</a:t>
            </a:r>
            <a:r>
              <a:rPr lang="en-MY" sz="4400" b="1" dirty="0" smtClean="0">
                <a:solidFill>
                  <a:schemeClr val="bg1"/>
                </a:solidFill>
              </a:rPr>
              <a:t> </a:t>
            </a:r>
            <a:r>
              <a:rPr lang="en-MY" sz="4400" b="1" dirty="0" err="1" smtClean="0">
                <a:solidFill>
                  <a:schemeClr val="bg1"/>
                </a:solidFill>
              </a:rPr>
              <a:t>Rieffel</a:t>
            </a:r>
            <a:r>
              <a:rPr lang="en-MY" sz="4400" b="1" dirty="0" smtClean="0">
                <a:solidFill>
                  <a:schemeClr val="bg1"/>
                </a:solidFill>
              </a:rPr>
              <a:t>, </a:t>
            </a:r>
            <a:r>
              <a:rPr lang="en-MY" sz="4400" b="1" dirty="0" err="1" smtClean="0">
                <a:solidFill>
                  <a:schemeClr val="bg1"/>
                </a:solidFill>
              </a:rPr>
              <a:t>ahli</a:t>
            </a:r>
            <a:r>
              <a:rPr lang="en-MY" sz="4400" b="1" dirty="0" smtClean="0">
                <a:solidFill>
                  <a:schemeClr val="bg1"/>
                </a:solidFill>
              </a:rPr>
              <a:t> </a:t>
            </a:r>
            <a:r>
              <a:rPr lang="en-MY" sz="4400" b="1" dirty="0" err="1" smtClean="0">
                <a:solidFill>
                  <a:schemeClr val="bg1"/>
                </a:solidFill>
              </a:rPr>
              <a:t>masalah</a:t>
            </a:r>
            <a:r>
              <a:rPr lang="en-MY" sz="4400" b="1" dirty="0" smtClean="0">
                <a:solidFill>
                  <a:schemeClr val="bg1"/>
                </a:solidFill>
              </a:rPr>
              <a:t> Asia Tenggara)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0" y="1"/>
            <a:ext cx="9144000" cy="6858000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609600" indent="-608013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r>
              <a:rPr lang="id-ID" sz="3600" b="1" dirty="0" smtClean="0">
                <a:solidFill>
                  <a:srgbClr val="FFFFFF"/>
                </a:solidFill>
              </a:rPr>
              <a:t>P</a:t>
            </a:r>
            <a:r>
              <a:rPr lang="en-US" sz="3600" b="1" dirty="0" err="1">
                <a:solidFill>
                  <a:srgbClr val="FFFFFF"/>
                </a:solidFill>
              </a:rPr>
              <a:t>enduduk</a:t>
            </a:r>
            <a:r>
              <a:rPr lang="en-US" sz="3600" b="1" dirty="0">
                <a:solidFill>
                  <a:srgbClr val="FFFFFF"/>
                </a:solidFill>
              </a:rPr>
              <a:t> Indonesia </a:t>
            </a:r>
            <a:r>
              <a:rPr lang="en-US" sz="3600" b="1" dirty="0" err="1">
                <a:solidFill>
                  <a:srgbClr val="FFFFFF"/>
                </a:solidFill>
              </a:rPr>
              <a:t>hidup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di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bawah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garis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kemiskinan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id-ID" sz="3600" b="1" dirty="0">
                <a:solidFill>
                  <a:srgbClr val="FFFFFF"/>
                </a:solidFill>
              </a:rPr>
              <a:t>(</a:t>
            </a:r>
            <a:r>
              <a:rPr lang="en-US" sz="3600" b="1" dirty="0">
                <a:solidFill>
                  <a:srgbClr val="FFFFFF"/>
                </a:solidFill>
              </a:rPr>
              <a:t>BPS </a:t>
            </a:r>
            <a:r>
              <a:rPr lang="en-US" sz="3600" b="1" dirty="0" smtClean="0">
                <a:solidFill>
                  <a:srgbClr val="FFFFFF"/>
                </a:solidFill>
              </a:rPr>
              <a:t>2014</a:t>
            </a:r>
            <a:r>
              <a:rPr lang="id-ID" sz="3600" b="1" dirty="0" smtClean="0">
                <a:solidFill>
                  <a:srgbClr val="FFFFFF"/>
                </a:solidFill>
              </a:rPr>
              <a:t>)</a:t>
            </a:r>
            <a:r>
              <a:rPr lang="en-US" sz="3600" b="1" dirty="0">
                <a:solidFill>
                  <a:srgbClr val="FFFFFF"/>
                </a:solidFill>
              </a:rPr>
              <a:t>: </a:t>
            </a:r>
            <a:r>
              <a:rPr lang="en-US" sz="3600" b="1" dirty="0" smtClean="0">
                <a:solidFill>
                  <a:srgbClr val="FFFFFF"/>
                </a:solidFill>
              </a:rPr>
              <a:t>11,25%. </a:t>
            </a:r>
            <a:r>
              <a:rPr lang="en-US" sz="3600" b="1" dirty="0">
                <a:solidFill>
                  <a:srgbClr val="FFFFFF"/>
                </a:solidFill>
              </a:rPr>
              <a:t>Papua: </a:t>
            </a:r>
            <a:r>
              <a:rPr lang="en-US" sz="3600" b="1" dirty="0" smtClean="0">
                <a:solidFill>
                  <a:srgbClr val="FFFFFF"/>
                </a:solidFill>
              </a:rPr>
              <a:t>30,05%; </a:t>
            </a:r>
            <a:r>
              <a:rPr lang="en-US" sz="3600" b="1" dirty="0">
                <a:solidFill>
                  <a:srgbClr val="FFFFFF"/>
                </a:solidFill>
              </a:rPr>
              <a:t>Papua Barat: </a:t>
            </a:r>
            <a:r>
              <a:rPr lang="en-US" sz="3600" b="1" dirty="0" smtClean="0">
                <a:solidFill>
                  <a:srgbClr val="FFFFFF"/>
                </a:solidFill>
              </a:rPr>
              <a:t>26,66%; </a:t>
            </a:r>
            <a:r>
              <a:rPr lang="en-US" sz="3600" b="1" dirty="0" err="1" smtClean="0">
                <a:solidFill>
                  <a:srgbClr val="FFFFFF"/>
                </a:solidFill>
              </a:rPr>
              <a:t>Jurang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di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antara</a:t>
            </a:r>
            <a:r>
              <a:rPr lang="en-US" sz="3600" b="1" dirty="0">
                <a:solidFill>
                  <a:srgbClr val="FFFFFF"/>
                </a:solidFill>
              </a:rPr>
              <a:t> Papua &amp; DKI, </a:t>
            </a:r>
            <a:r>
              <a:rPr lang="en-US" sz="3600" b="1" dirty="0" smtClean="0">
                <a:solidFill>
                  <a:srgbClr val="FFFFFF"/>
                </a:solidFill>
              </a:rPr>
              <a:t>30,05% </a:t>
            </a:r>
            <a:r>
              <a:rPr lang="en-US" sz="3600" b="1" dirty="0">
                <a:solidFill>
                  <a:srgbClr val="FFFFFF"/>
                </a:solidFill>
              </a:rPr>
              <a:t>: </a:t>
            </a:r>
            <a:r>
              <a:rPr lang="en-US" sz="3600" b="1" dirty="0" smtClean="0">
                <a:solidFill>
                  <a:srgbClr val="FFFFFF"/>
                </a:solidFill>
              </a:rPr>
              <a:t>3,92%.</a:t>
            </a:r>
            <a:r>
              <a:rPr lang="id-ID" sz="3600" b="1" dirty="0" smtClean="0">
                <a:solidFill>
                  <a:srgbClr val="FFFFFF"/>
                </a:solidFill>
              </a:rPr>
              <a:t> </a:t>
            </a:r>
            <a:endParaRPr lang="en-US" sz="3600" b="1" dirty="0">
              <a:solidFill>
                <a:srgbClr val="FFFFFF"/>
              </a:solidFill>
            </a:endParaRPr>
          </a:p>
          <a:p>
            <a:pPr marL="609600" indent="-608013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r>
              <a:rPr lang="id-ID" sz="3600" b="1" dirty="0" smtClean="0">
                <a:solidFill>
                  <a:srgbClr val="FFFFFF"/>
                </a:solidFill>
              </a:rPr>
              <a:t>U</a:t>
            </a:r>
            <a:r>
              <a:rPr lang="en-US" sz="3600" b="1" dirty="0">
                <a:solidFill>
                  <a:srgbClr val="FFFFFF"/>
                </a:solidFill>
              </a:rPr>
              <a:t>tang </a:t>
            </a:r>
            <a:r>
              <a:rPr lang="id-ID" sz="3600" b="1" dirty="0">
                <a:solidFill>
                  <a:srgbClr val="FFFFFF"/>
                </a:solidFill>
              </a:rPr>
              <a:t>luar negeri</a:t>
            </a:r>
            <a:r>
              <a:rPr lang="en-US" sz="3600" b="1" dirty="0">
                <a:solidFill>
                  <a:srgbClr val="FFFFFF"/>
                </a:solidFill>
              </a:rPr>
              <a:t> (</a:t>
            </a:r>
            <a:r>
              <a:rPr lang="en-US" sz="3600" b="1" dirty="0" err="1">
                <a:solidFill>
                  <a:srgbClr val="FFFFFF"/>
                </a:solidFill>
              </a:rPr>
              <a:t>Juli</a:t>
            </a:r>
            <a:r>
              <a:rPr lang="en-US" sz="3600" b="1" dirty="0">
                <a:solidFill>
                  <a:srgbClr val="FFFFFF"/>
                </a:solidFill>
              </a:rPr>
              <a:t> 2010): Rp.1.727 T. </a:t>
            </a:r>
            <a:r>
              <a:rPr lang="en-US" sz="3600" b="1" dirty="0" err="1">
                <a:solidFill>
                  <a:srgbClr val="FFFFFF"/>
                </a:solidFill>
              </a:rPr>
              <a:t>Sebaran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jatuh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tempoh</a:t>
            </a:r>
            <a:r>
              <a:rPr lang="en-US" sz="3600" b="1" dirty="0">
                <a:solidFill>
                  <a:srgbClr val="FFFFFF"/>
                </a:solidFill>
              </a:rPr>
              <a:t>: 2011 – 2015 = Rp.518 T; 2016 – 2020 = Rp.424 T; 2021 – 2041 = </a:t>
            </a:r>
            <a:r>
              <a:rPr lang="en-US" sz="3600" b="1" dirty="0" err="1">
                <a:solidFill>
                  <a:srgbClr val="FFFFFF"/>
                </a:solidFill>
              </a:rPr>
              <a:t>Rp</a:t>
            </a:r>
            <a:r>
              <a:rPr lang="en-US" sz="3600" b="1" dirty="0">
                <a:solidFill>
                  <a:srgbClr val="FFFFFF"/>
                </a:solidFill>
              </a:rPr>
              <a:t>. 685 T</a:t>
            </a:r>
            <a:r>
              <a:rPr lang="id-ID" sz="3600" b="1" dirty="0">
                <a:solidFill>
                  <a:srgbClr val="FFFFFF"/>
                </a:solidFill>
              </a:rPr>
              <a:t>. </a:t>
            </a:r>
            <a:r>
              <a:rPr lang="en-US" sz="3600" b="1" dirty="0" smtClean="0">
                <a:solidFill>
                  <a:srgbClr val="FFFFFF"/>
                </a:solidFill>
              </a:rPr>
              <a:t> (</a:t>
            </a:r>
            <a:r>
              <a:rPr lang="en-US" sz="3600" b="1" dirty="0" err="1" smtClean="0">
                <a:solidFill>
                  <a:srgbClr val="FFFFFF"/>
                </a:solidFill>
              </a:rPr>
              <a:t>Rp</a:t>
            </a:r>
            <a:r>
              <a:rPr lang="en-US" sz="3600" b="1" dirty="0" smtClean="0">
                <a:solidFill>
                  <a:srgbClr val="FFFFFF"/>
                </a:solidFill>
              </a:rPr>
              <a:t>. 7 </a:t>
            </a:r>
            <a:r>
              <a:rPr lang="en-US" sz="3600" b="1" dirty="0" err="1" smtClean="0">
                <a:solidFill>
                  <a:srgbClr val="FFFFFF"/>
                </a:solidFill>
              </a:rPr>
              <a:t>juta</a:t>
            </a:r>
            <a:r>
              <a:rPr lang="en-US" sz="3600" b="1" dirty="0" smtClean="0">
                <a:solidFill>
                  <a:srgbClr val="FFFFFF"/>
                </a:solidFill>
              </a:rPr>
              <a:t>/</a:t>
            </a:r>
            <a:r>
              <a:rPr lang="en-US" sz="3600" b="1" dirty="0" err="1" smtClean="0">
                <a:solidFill>
                  <a:srgbClr val="FFFFFF"/>
                </a:solidFill>
              </a:rPr>
              <a:t>jiwa</a:t>
            </a:r>
            <a:r>
              <a:rPr lang="en-US" sz="3600" b="1" dirty="0" smtClean="0">
                <a:solidFill>
                  <a:srgbClr val="FFFFFF"/>
                </a:solidFill>
              </a:rPr>
              <a:t>)</a:t>
            </a:r>
            <a:endParaRPr lang="id-ID" sz="3600" b="1" dirty="0">
              <a:solidFill>
                <a:srgbClr val="FFFFFF"/>
              </a:solidFill>
            </a:endParaRPr>
          </a:p>
          <a:p>
            <a:pPr marL="609600" indent="-608013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r>
              <a:rPr lang="id-ID" sz="3600" b="1" dirty="0" smtClean="0">
                <a:solidFill>
                  <a:srgbClr val="FFFFFF"/>
                </a:solidFill>
              </a:rPr>
              <a:t>Utang </a:t>
            </a:r>
            <a:r>
              <a:rPr lang="id-ID" sz="3600" b="1" dirty="0">
                <a:solidFill>
                  <a:srgbClr val="FFFFFF"/>
                </a:solidFill>
              </a:rPr>
              <a:t>2011 = Rp. 1.818 T. Utang 2012: Rp. 2000 T</a:t>
            </a:r>
            <a:r>
              <a:rPr lang="id-ID" sz="3600" b="1" dirty="0" smtClean="0">
                <a:solidFill>
                  <a:srgbClr val="FFFFFF"/>
                </a:solidFill>
              </a:rPr>
              <a:t>.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Utang</a:t>
            </a:r>
            <a:r>
              <a:rPr lang="en-US" sz="3600" b="1" dirty="0" smtClean="0">
                <a:solidFill>
                  <a:srgbClr val="FFFFFF"/>
                </a:solidFill>
              </a:rPr>
              <a:t> 2013: 2.013 T. </a:t>
            </a:r>
            <a:r>
              <a:rPr lang="en-US" sz="3600" b="1" dirty="0" err="1" smtClean="0">
                <a:solidFill>
                  <a:srgbClr val="FFFFFF"/>
                </a:solidFill>
              </a:rPr>
              <a:t>Utang</a:t>
            </a:r>
            <a:r>
              <a:rPr lang="en-US" sz="3600" b="1" dirty="0" smtClean="0">
                <a:solidFill>
                  <a:srgbClr val="FFFFFF"/>
                </a:solidFill>
              </a:rPr>
              <a:t> 2014: 3.500 T. </a:t>
            </a:r>
            <a:r>
              <a:rPr lang="en-US" sz="3600" b="1" dirty="0">
                <a:solidFill>
                  <a:srgbClr val="FFFFFF"/>
                </a:solidFill>
              </a:rPr>
              <a:t>(</a:t>
            </a:r>
            <a:r>
              <a:rPr lang="en-US" sz="3600" b="1" dirty="0" err="1">
                <a:solidFill>
                  <a:srgbClr val="FFFFFF"/>
                </a:solidFill>
              </a:rPr>
              <a:t>pembayaran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bunga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utang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dalam</a:t>
            </a:r>
            <a:r>
              <a:rPr lang="en-US" sz="3600" b="1" dirty="0">
                <a:solidFill>
                  <a:srgbClr val="FFFFFF"/>
                </a:solidFill>
              </a:rPr>
              <a:t> APBN-P, 2009 = </a:t>
            </a:r>
            <a:r>
              <a:rPr lang="en-US" sz="3600" b="1" dirty="0" err="1">
                <a:solidFill>
                  <a:srgbClr val="FFFFFF"/>
                </a:solidFill>
              </a:rPr>
              <a:t>Rp</a:t>
            </a:r>
            <a:r>
              <a:rPr lang="en-US" sz="3600" b="1" dirty="0">
                <a:solidFill>
                  <a:srgbClr val="FFFFFF"/>
                </a:solidFill>
              </a:rPr>
              <a:t> 109,59 T</a:t>
            </a:r>
            <a:r>
              <a:rPr lang="id-ID" sz="3600" b="1" dirty="0">
                <a:solidFill>
                  <a:srgbClr val="FFFFFF"/>
                </a:solidFill>
              </a:rPr>
              <a:t>;</a:t>
            </a:r>
            <a:r>
              <a:rPr lang="en-US" sz="3600" b="1" dirty="0">
                <a:solidFill>
                  <a:srgbClr val="FFFFFF"/>
                </a:solidFill>
              </a:rPr>
              <a:t>  2010 = Rp.105,7 T</a:t>
            </a:r>
            <a:r>
              <a:rPr lang="id-ID" sz="3600" b="1" dirty="0">
                <a:solidFill>
                  <a:srgbClr val="FFFFFF"/>
                </a:solidFill>
              </a:rPr>
              <a:t>; 2011 = Rp. </a:t>
            </a:r>
            <a:r>
              <a:rPr lang="id-ID" sz="3600" b="1" dirty="0" smtClean="0">
                <a:solidFill>
                  <a:srgbClr val="FFFFFF"/>
                </a:solidFill>
              </a:rPr>
              <a:t>115,21T</a:t>
            </a:r>
            <a:r>
              <a:rPr lang="en-US" sz="3600" b="1" dirty="0" smtClean="0">
                <a:solidFill>
                  <a:srgbClr val="FFFFFF"/>
                </a:solidFill>
              </a:rPr>
              <a:t>; 2013 = </a:t>
            </a:r>
            <a:r>
              <a:rPr lang="en-US" sz="3600" b="1" dirty="0" err="1" smtClean="0">
                <a:solidFill>
                  <a:srgbClr val="FFFFFF"/>
                </a:solidFill>
              </a:rPr>
              <a:t>Rp</a:t>
            </a:r>
            <a:r>
              <a:rPr lang="en-US" sz="3600" b="1" dirty="0" smtClean="0">
                <a:solidFill>
                  <a:srgbClr val="FFFFFF"/>
                </a:solidFill>
              </a:rPr>
              <a:t>. 83,2T; 2014 = </a:t>
            </a:r>
            <a:r>
              <a:rPr lang="en-US" sz="3600" b="1" dirty="0" err="1" smtClean="0">
                <a:solidFill>
                  <a:srgbClr val="FFFFFF"/>
                </a:solidFill>
              </a:rPr>
              <a:t>Rp</a:t>
            </a:r>
            <a:r>
              <a:rPr lang="en-US" sz="3600" b="1" dirty="0" smtClean="0">
                <a:solidFill>
                  <a:srgbClr val="FFFFFF"/>
                </a:solidFill>
              </a:rPr>
              <a:t>. 121T)</a:t>
            </a:r>
            <a:endParaRPr lang="id-ID" sz="3600" b="1" dirty="0">
              <a:solidFill>
                <a:srgbClr val="FFFFFF"/>
              </a:solidFill>
            </a:endParaRPr>
          </a:p>
          <a:p>
            <a:pPr marL="609600" indent="-608013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q"/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endParaRPr lang="id-ID" sz="3600" b="1" dirty="0">
              <a:solidFill>
                <a:schemeClr val="bg1"/>
              </a:solidFill>
            </a:endParaRPr>
          </a:p>
          <a:p>
            <a:pPr marL="609600" indent="-608013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endParaRPr lang="en-US" sz="2400" dirty="0">
              <a:solidFill>
                <a:srgbClr val="FFFFFF"/>
              </a:solidFill>
            </a:endParaRPr>
          </a:p>
          <a:p>
            <a:pPr marL="609600" indent="-608013" algn="just">
              <a:lnSpc>
                <a:spcPct val="80000"/>
              </a:lnSpc>
              <a:spcBef>
                <a:spcPts val="600"/>
              </a:spcBef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endParaRPr lang="en-US" sz="2400" dirty="0">
              <a:solidFill>
                <a:srgbClr val="FFFFFF"/>
              </a:solidFill>
            </a:endParaRPr>
          </a:p>
          <a:p>
            <a:pPr marL="609600" indent="-608013">
              <a:spcBef>
                <a:spcPts val="600"/>
              </a:spcBef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>
          <a:xfrm>
            <a:off x="228600" y="285728"/>
            <a:ext cx="8610600" cy="6343672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id-ID" b="1" dirty="0" smtClean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4</a:t>
            </a:r>
            <a:r>
              <a:rPr lang="id-ID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dari</a:t>
            </a:r>
            <a:r>
              <a:rPr lang="en-US" b="1" dirty="0" smtClean="0">
                <a:solidFill>
                  <a:schemeClr val="bg1"/>
                </a:solidFill>
              </a:rPr>
              <a:t> 20 bank </a:t>
            </a:r>
            <a:r>
              <a:rPr lang="en-US" b="1" dirty="0" err="1" smtClean="0">
                <a:solidFill>
                  <a:schemeClr val="bg1"/>
                </a:solidFill>
              </a:rPr>
              <a:t>besar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id-ID" b="1" dirty="0" smtClean="0">
                <a:solidFill>
                  <a:schemeClr val="bg1"/>
                </a:solidFill>
              </a:rPr>
              <a:t>di Indonesia, </a:t>
            </a:r>
            <a:r>
              <a:rPr lang="en-US" b="1" dirty="0" err="1" smtClean="0">
                <a:solidFill>
                  <a:schemeClr val="bg1"/>
                </a:solidFill>
              </a:rPr>
              <a:t>dikuasai</a:t>
            </a:r>
            <a:r>
              <a:rPr lang="id-ID" b="1" dirty="0" smtClean="0">
                <a:solidFill>
                  <a:schemeClr val="bg1"/>
                </a:solidFill>
              </a:rPr>
              <a:t> asing. </a:t>
            </a:r>
            <a:endParaRPr lang="en-US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id-ID" b="1" dirty="0" smtClean="0">
                <a:solidFill>
                  <a:schemeClr val="bg1"/>
                </a:solidFill>
              </a:rPr>
              <a:t>Komunikasi: operator insosat, XL, Telkomsel milik Qatar, Singapura &amp; Malaysia; </a:t>
            </a:r>
          </a:p>
          <a:p>
            <a:pPr algn="just">
              <a:buFont typeface="Wingdings" pitchFamily="2" charset="2"/>
              <a:buChar char="§"/>
            </a:pPr>
            <a:r>
              <a:rPr lang="id-ID" b="1" dirty="0" smtClean="0">
                <a:solidFill>
                  <a:schemeClr val="bg1"/>
                </a:solidFill>
              </a:rPr>
              <a:t>Konsumsi: sabun lux &amp; pasta gigi pepsodent (Inggeris), susu SGM (Belanda); teh sari wangi (Inggeris), rokok Sampurna (AS),  </a:t>
            </a:r>
          </a:p>
          <a:p>
            <a:pPr algn="just">
              <a:buFont typeface="Wingdings" pitchFamily="2" charset="2"/>
              <a:buChar char="§"/>
            </a:pPr>
            <a:r>
              <a:rPr lang="id-ID" b="1" dirty="0" smtClean="0">
                <a:solidFill>
                  <a:schemeClr val="bg1"/>
                </a:solidFill>
              </a:rPr>
              <a:t>Pabrik: semen tiga roda (Jerman), semen Gresik (Meksiko), semen Cibinong (Swis)</a:t>
            </a:r>
          </a:p>
          <a:p>
            <a:pPr algn="just">
              <a:buFont typeface="Wingdings" pitchFamily="2" charset="2"/>
              <a:buChar char="§"/>
            </a:pPr>
            <a:r>
              <a:rPr lang="id-ID" b="1" dirty="0" smtClean="0">
                <a:solidFill>
                  <a:schemeClr val="bg1"/>
                </a:solidFill>
              </a:rPr>
              <a:t>Perkebunan: lebih dari 3 juta hektar kelapa sawit dan karet, milik asing</a:t>
            </a:r>
          </a:p>
          <a:p>
            <a:pPr algn="just"/>
            <a:endParaRPr lang="id-ID" dirty="0" smtClean="0">
              <a:solidFill>
                <a:schemeClr val="bg1"/>
              </a:solidFill>
            </a:endParaRPr>
          </a:p>
          <a:p>
            <a:endParaRPr lang="id-ID" dirty="0" smtClean="0"/>
          </a:p>
          <a:p>
            <a:endParaRPr lang="id-ID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3581400"/>
            <a:ext cx="2971800" cy="3276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11" descr="daengbass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0"/>
            <a:ext cx="2895600" cy="360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657600"/>
            <a:ext cx="3200400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8434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76600" y="3657600"/>
            <a:ext cx="2895600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32004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8436" name="Oval 5"/>
          <p:cNvSpPr>
            <a:spLocks noChangeArrowheads="1"/>
          </p:cNvSpPr>
          <p:nvPr/>
        </p:nvSpPr>
        <p:spPr bwMode="auto">
          <a:xfrm>
            <a:off x="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1</a:t>
            </a:r>
          </a:p>
        </p:txBody>
      </p:sp>
      <p:sp>
        <p:nvSpPr>
          <p:cNvPr id="18437" name="Oval 6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3</a:t>
            </a:r>
            <a:endParaRPr lang="en-GB" b="1" dirty="0">
              <a:solidFill>
                <a:srgbClr val="000000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8438" name="Oval 7"/>
          <p:cNvSpPr>
            <a:spLocks noChangeArrowheads="1"/>
          </p:cNvSpPr>
          <p:nvPr/>
        </p:nvSpPr>
        <p:spPr bwMode="auto">
          <a:xfrm>
            <a:off x="8686800" y="37338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4</a:t>
            </a:r>
            <a:endParaRPr lang="en-GB" b="1" dirty="0">
              <a:solidFill>
                <a:srgbClr val="000000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8439" name="Oval 8"/>
          <p:cNvSpPr>
            <a:spLocks noChangeArrowheads="1"/>
          </p:cNvSpPr>
          <p:nvPr/>
        </p:nvSpPr>
        <p:spPr bwMode="auto">
          <a:xfrm>
            <a:off x="0" y="3810000"/>
            <a:ext cx="431800" cy="433387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6</a:t>
            </a:r>
            <a:endParaRPr lang="en-GB" dirty="0">
              <a:solidFill>
                <a:srgbClr val="000000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8440" name="Picture 2" descr="http://infoindonesia.files.wordpress.com/2011/01/matikeracunanmakanan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76600" y="0"/>
            <a:ext cx="2895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5562600" y="36576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5</a:t>
            </a:r>
            <a:endParaRPr lang="en-GB" b="1" dirty="0">
              <a:solidFill>
                <a:srgbClr val="000000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342900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r>
              <a:rPr lang="en-US" sz="3600" b="1" dirty="0" smtClean="0">
                <a:solidFill>
                  <a:schemeClr val="bg1"/>
                </a:solidFill>
              </a:rPr>
              <a:t>    </a:t>
            </a:r>
            <a:r>
              <a:rPr lang="id-ID" sz="3600" b="1" dirty="0" smtClean="0">
                <a:solidFill>
                  <a:schemeClr val="bg1"/>
                </a:solidFill>
              </a:rPr>
              <a:t>DAMPAK KORUPSI TERHADAP </a:t>
            </a:r>
            <a:br>
              <a:rPr lang="id-ID" sz="3600" b="1" dirty="0" smtClean="0">
                <a:solidFill>
                  <a:schemeClr val="bg1"/>
                </a:solidFill>
              </a:rPr>
            </a:br>
            <a:r>
              <a:rPr lang="id-ID" sz="3600" b="1" dirty="0" smtClean="0">
                <a:solidFill>
                  <a:schemeClr val="bg1"/>
                </a:solidFill>
              </a:rPr>
              <a:t>SUMBER DAYA ALAM</a:t>
            </a:r>
            <a:endParaRPr lang="en-US" sz="3600" b="1" dirty="0" smtClean="0">
              <a:solidFill>
                <a:srgbClr val="FFFFFF"/>
              </a:solidFill>
            </a:endParaRP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endParaRPr lang="en-US" sz="3600" b="1" dirty="0" smtClean="0">
              <a:solidFill>
                <a:srgbClr val="FFFFFF"/>
              </a:solidFill>
            </a:endParaRP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r>
              <a:rPr lang="en-US" sz="3600" b="1" dirty="0" err="1" smtClean="0">
                <a:solidFill>
                  <a:srgbClr val="FFFFFF"/>
                </a:solidFill>
              </a:rPr>
              <a:t>Minyak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bumi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habis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sebelum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thn</a:t>
            </a:r>
            <a:r>
              <a:rPr lang="en-US" sz="3600" b="1" dirty="0" smtClean="0">
                <a:solidFill>
                  <a:srgbClr val="FFFFFF"/>
                </a:solidFill>
              </a:rPr>
              <a:t> 2030. </a:t>
            </a:r>
            <a:r>
              <a:rPr lang="en-US" sz="3600" b="1" dirty="0" smtClean="0">
                <a:solidFill>
                  <a:schemeClr val="bg1"/>
                </a:solidFill>
              </a:rPr>
              <a:t>82 </a:t>
            </a:r>
            <a:r>
              <a:rPr lang="en-US" sz="3600" b="1" dirty="0" err="1" smtClean="0">
                <a:solidFill>
                  <a:schemeClr val="bg1"/>
                </a:solidFill>
              </a:rPr>
              <a:t>juta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rakyat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belum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memeroleh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pasokan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listrik</a:t>
            </a:r>
            <a:r>
              <a:rPr lang="en-US" sz="3600" b="1" dirty="0" smtClean="0">
                <a:solidFill>
                  <a:schemeClr val="bg1"/>
                </a:solidFill>
              </a:rPr>
              <a:t>. 124 </a:t>
            </a:r>
            <a:r>
              <a:rPr lang="en-US" sz="3600" b="1" dirty="0" err="1" smtClean="0">
                <a:solidFill>
                  <a:schemeClr val="bg1"/>
                </a:solidFill>
              </a:rPr>
              <a:t>juta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masih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menggunakan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kayu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bakar</a:t>
            </a:r>
            <a:r>
              <a:rPr lang="en-US" sz="3600" b="1" dirty="0" smtClean="0">
                <a:solidFill>
                  <a:schemeClr val="bg1"/>
                </a:solidFill>
              </a:rPr>
              <a:t> (data 2013)</a:t>
            </a:r>
            <a:endParaRPr lang="en-US" sz="3600" b="1" dirty="0">
              <a:solidFill>
                <a:schemeClr val="bg1"/>
              </a:solidFill>
            </a:endParaRP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r>
              <a:rPr lang="en-US" sz="3600" b="1" dirty="0" err="1" smtClean="0">
                <a:solidFill>
                  <a:schemeClr val="bg1"/>
                </a:solidFill>
              </a:rPr>
              <a:t>Hutan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s</a:t>
            </a:r>
            <a:r>
              <a:rPr lang="en-US" sz="3600" b="1" dirty="0" err="1">
                <a:solidFill>
                  <a:srgbClr val="FFFFFF"/>
                </a:solidFill>
              </a:rPr>
              <a:t>udah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dalam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keadaan</a:t>
            </a:r>
            <a:r>
              <a:rPr lang="en-US" sz="3600" b="1" dirty="0">
                <a:solidFill>
                  <a:srgbClr val="FFFFFF"/>
                </a:solidFill>
              </a:rPr>
              <a:t> stadium 4 (</a:t>
            </a:r>
            <a:r>
              <a:rPr lang="id-ID" sz="3600" b="1" dirty="0">
                <a:solidFill>
                  <a:srgbClr val="FFFFFF"/>
                </a:solidFill>
              </a:rPr>
              <a:t>3,2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juta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hektar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hutan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id-ID" sz="3600" b="1" dirty="0">
                <a:solidFill>
                  <a:srgbClr val="FFFFFF"/>
                </a:solidFill>
              </a:rPr>
              <a:t>rusak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setiap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tahun</a:t>
            </a:r>
            <a:r>
              <a:rPr lang="en-US" sz="3600" b="1" dirty="0">
                <a:solidFill>
                  <a:srgbClr val="FFFFFF"/>
                </a:solidFill>
              </a:rPr>
              <a:t>, 39 % habitat </a:t>
            </a:r>
            <a:r>
              <a:rPr lang="en-US" sz="3600" b="1" dirty="0" err="1">
                <a:solidFill>
                  <a:srgbClr val="FFFFFF"/>
                </a:solidFill>
              </a:rPr>
              <a:t>alami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musnah</a:t>
            </a:r>
            <a:r>
              <a:rPr lang="en-US" sz="3600" b="1" dirty="0" smtClean="0">
                <a:solidFill>
                  <a:srgbClr val="FFFFFF"/>
                </a:solidFill>
              </a:rPr>
              <a:t>)</a:t>
            </a:r>
            <a:r>
              <a:rPr lang="id-ID" sz="3600" b="1" dirty="0">
                <a:solidFill>
                  <a:srgbClr val="FFFFFF"/>
                </a:solidFill>
              </a:rPr>
              <a:t>.</a:t>
            </a:r>
            <a:endParaRPr lang="en-US" sz="3600" b="1" dirty="0">
              <a:solidFill>
                <a:srgbClr val="FFFFFF"/>
              </a:solidFill>
            </a:endParaRP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r>
              <a:rPr lang="id-ID" sz="3600" b="1" dirty="0">
                <a:solidFill>
                  <a:srgbClr val="FFFFFF"/>
                </a:solidFill>
              </a:rPr>
              <a:t>8</a:t>
            </a:r>
            <a:r>
              <a:rPr lang="en-US" sz="3600" b="1" dirty="0">
                <a:solidFill>
                  <a:srgbClr val="FFFFFF"/>
                </a:solidFill>
              </a:rPr>
              <a:t>0 % </a:t>
            </a:r>
            <a:r>
              <a:rPr lang="en-US" sz="3600" b="1" dirty="0" err="1">
                <a:solidFill>
                  <a:srgbClr val="FFFFFF"/>
                </a:solidFill>
              </a:rPr>
              <a:t>penduduk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belum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memiliki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akses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terhadap</a:t>
            </a:r>
            <a:r>
              <a:rPr lang="en-US" sz="3600" b="1" dirty="0">
                <a:solidFill>
                  <a:srgbClr val="FFFFFF"/>
                </a:solidFill>
              </a:rPr>
              <a:t> air </a:t>
            </a:r>
            <a:r>
              <a:rPr lang="en-US" sz="3600" b="1" dirty="0" err="1">
                <a:solidFill>
                  <a:srgbClr val="FFFFFF"/>
                </a:solidFill>
              </a:rPr>
              <a:t>bersih</a:t>
            </a:r>
            <a:r>
              <a:rPr lang="en-US" sz="3600" b="1" dirty="0">
                <a:solidFill>
                  <a:srgbClr val="FFFFFF"/>
                </a:solidFill>
              </a:rPr>
              <a:t>.</a:t>
            </a:r>
            <a:r>
              <a:rPr lang="id-ID" sz="3600" b="1" dirty="0">
                <a:solidFill>
                  <a:srgbClr val="FFFFFF"/>
                </a:solidFill>
              </a:rPr>
              <a:t> 60% 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id-ID" sz="3600" b="1" dirty="0" smtClean="0">
                <a:solidFill>
                  <a:srgbClr val="FFFFFF"/>
                </a:solidFill>
              </a:rPr>
              <a:t>sungai , </a:t>
            </a:r>
            <a:r>
              <a:rPr lang="id-ID" sz="3600" b="1" dirty="0">
                <a:solidFill>
                  <a:srgbClr val="FFFFFF"/>
                </a:solidFill>
              </a:rPr>
              <a:t>tercemar. </a:t>
            </a:r>
            <a:endParaRPr lang="en-US" sz="3600" b="1" dirty="0">
              <a:solidFill>
                <a:srgbClr val="FFFFFF"/>
              </a:solidFill>
            </a:endParaRP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r>
              <a:rPr lang="en-US" sz="3600" b="1" dirty="0" smtClean="0">
                <a:solidFill>
                  <a:srgbClr val="FFFFFF"/>
                </a:solidFill>
              </a:rPr>
              <a:t>70% </a:t>
            </a:r>
            <a:r>
              <a:rPr lang="en-US" sz="3600" b="1" dirty="0" err="1" smtClean="0">
                <a:solidFill>
                  <a:srgbClr val="FFFFFF"/>
                </a:solidFill>
              </a:rPr>
              <a:t>terumbu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karang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rusak</a:t>
            </a:r>
            <a:r>
              <a:rPr lang="en-US" sz="3600" b="1" dirty="0" smtClean="0">
                <a:solidFill>
                  <a:srgbClr val="FFFFFF"/>
                </a:solidFill>
              </a:rPr>
              <a:t>. Negara </a:t>
            </a:r>
            <a:r>
              <a:rPr lang="en-US" sz="3600" b="1" dirty="0" err="1" smtClean="0">
                <a:solidFill>
                  <a:srgbClr val="FFFFFF"/>
                </a:solidFill>
              </a:rPr>
              <a:t>hilang</a:t>
            </a:r>
            <a:r>
              <a:rPr lang="en-US" sz="3600" b="1" dirty="0" smtClean="0">
                <a:solidFill>
                  <a:srgbClr val="FFFFFF"/>
                </a:solidFill>
              </a:rPr>
              <a:t> Rp.300T/</a:t>
            </a:r>
            <a:r>
              <a:rPr lang="en-US" sz="3600" b="1" dirty="0" err="1" smtClean="0">
                <a:solidFill>
                  <a:srgbClr val="FFFFFF"/>
                </a:solidFill>
              </a:rPr>
              <a:t>thn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karena</a:t>
            </a:r>
            <a:r>
              <a:rPr lang="en-US" sz="3600" b="1" dirty="0" smtClean="0">
                <a:solidFill>
                  <a:srgbClr val="FFFFFF"/>
                </a:solidFill>
              </a:rPr>
              <a:t>  </a:t>
            </a:r>
            <a:r>
              <a:rPr lang="en-US" sz="3600" b="1" i="1" dirty="0" smtClean="0">
                <a:solidFill>
                  <a:srgbClr val="FFFFFF"/>
                </a:solidFill>
              </a:rPr>
              <a:t>illegal fishing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200400" cy="3505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79" name="Picture 25" descr="http://ts3.mm.bing.net/th?id=H.4771821509741518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81400"/>
            <a:ext cx="307180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2198" y="3500438"/>
            <a:ext cx="3071802" cy="3357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43636" y="0"/>
            <a:ext cx="3000364" cy="3581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82" name="Picture 3" descr="03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00364" y="0"/>
            <a:ext cx="3143272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3" name="Text Box 2"/>
          <p:cNvSpPr txBox="1">
            <a:spLocks noChangeArrowheads="1"/>
          </p:cNvSpPr>
          <p:nvPr/>
        </p:nvSpPr>
        <p:spPr bwMode="auto">
          <a:xfrm>
            <a:off x="457200" y="3938588"/>
            <a:ext cx="4038600" cy="2187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id-ID"/>
          </a:p>
        </p:txBody>
      </p:sp>
      <p:sp>
        <p:nvSpPr>
          <p:cNvPr id="24584" name="Oval 4"/>
          <p:cNvSpPr>
            <a:spLocks noChangeArrowheads="1"/>
          </p:cNvSpPr>
          <p:nvPr/>
        </p:nvSpPr>
        <p:spPr bwMode="auto">
          <a:xfrm>
            <a:off x="0" y="3733800"/>
            <a:ext cx="431800" cy="433388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4585" name="Oval 5"/>
          <p:cNvSpPr>
            <a:spLocks noChangeArrowheads="1"/>
          </p:cNvSpPr>
          <p:nvPr/>
        </p:nvSpPr>
        <p:spPr bwMode="auto">
          <a:xfrm>
            <a:off x="152400" y="1524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586" name="Oval 6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587" name="Oval 7"/>
          <p:cNvSpPr>
            <a:spLocks noChangeArrowheads="1"/>
          </p:cNvSpPr>
          <p:nvPr/>
        </p:nvSpPr>
        <p:spPr bwMode="auto">
          <a:xfrm>
            <a:off x="8686800" y="36576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588" name="Rectangle 14"/>
          <p:cNvSpPr>
            <a:spLocks noChangeArrowheads="1"/>
          </p:cNvSpPr>
          <p:nvPr/>
        </p:nvSpPr>
        <p:spPr bwMode="auto">
          <a:xfrm>
            <a:off x="3000364" y="2071678"/>
            <a:ext cx="43068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/>
            <a:r>
              <a:rPr lang="id-ID" b="1" dirty="0">
                <a:solidFill>
                  <a:schemeClr val="bg1"/>
                </a:solidFill>
              </a:rPr>
              <a:t>8,2 hektar hutan rusak per menit</a:t>
            </a:r>
            <a:endParaRPr lang="en-US" b="1" dirty="0">
              <a:solidFill>
                <a:schemeClr val="bg1"/>
              </a:solidFill>
            </a:endParaRPr>
          </a:p>
          <a:p>
            <a:pPr algn="just" eaLnBrk="0" hangingPunct="0"/>
            <a:r>
              <a:rPr lang="en-US" b="1" dirty="0">
                <a:solidFill>
                  <a:schemeClr val="bg1"/>
                </a:solidFill>
              </a:rPr>
              <a:t>3,7 </a:t>
            </a:r>
            <a:r>
              <a:rPr lang="en-US" b="1" dirty="0" err="1">
                <a:solidFill>
                  <a:schemeClr val="bg1"/>
                </a:solidFill>
              </a:rPr>
              <a:t>juta</a:t>
            </a:r>
            <a:r>
              <a:rPr lang="en-US" b="1" dirty="0">
                <a:solidFill>
                  <a:schemeClr val="bg1"/>
                </a:solidFill>
              </a:rPr>
              <a:t> ha per </a:t>
            </a:r>
            <a:r>
              <a:rPr lang="en-US" b="1" dirty="0" err="1">
                <a:solidFill>
                  <a:schemeClr val="bg1"/>
                </a:solidFill>
              </a:rPr>
              <a:t>tahun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secara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nasional</a:t>
            </a:r>
            <a:endParaRPr lang="en-US" b="1" dirty="0">
              <a:solidFill>
                <a:schemeClr val="bg1"/>
              </a:solidFill>
            </a:endParaRPr>
          </a:p>
          <a:p>
            <a:pPr algn="just" eaLnBrk="0" hangingPunct="0"/>
            <a:r>
              <a:rPr lang="en-US" b="1" dirty="0">
                <a:solidFill>
                  <a:schemeClr val="bg1"/>
                </a:solidFill>
              </a:rPr>
              <a:t>2003 – 2013, 5.650 </a:t>
            </a:r>
            <a:r>
              <a:rPr lang="en-US" b="1" dirty="0" err="1">
                <a:solidFill>
                  <a:schemeClr val="bg1"/>
                </a:solidFill>
              </a:rPr>
              <a:t>orang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tewas</a:t>
            </a:r>
            <a:r>
              <a:rPr lang="en-US" b="1" dirty="0">
                <a:solidFill>
                  <a:schemeClr val="bg1"/>
                </a:solidFill>
              </a:rPr>
              <a:t> (rata-rata 524 </a:t>
            </a:r>
            <a:r>
              <a:rPr lang="en-US" b="1" dirty="0" err="1">
                <a:solidFill>
                  <a:schemeClr val="bg1"/>
                </a:solidFill>
              </a:rPr>
              <a:t>orang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tewas</a:t>
            </a:r>
            <a:r>
              <a:rPr lang="en-US" b="1" dirty="0">
                <a:solidFill>
                  <a:schemeClr val="bg1"/>
                </a:solidFill>
              </a:rPr>
              <a:t> per </a:t>
            </a:r>
            <a:r>
              <a:rPr lang="en-US" b="1" dirty="0" err="1">
                <a:solidFill>
                  <a:schemeClr val="bg1"/>
                </a:solidFill>
              </a:rPr>
              <a:t>tahun</a:t>
            </a:r>
            <a:r>
              <a:rPr lang="en-US" b="1" dirty="0">
                <a:solidFill>
                  <a:schemeClr val="bg1"/>
                </a:solidFill>
              </a:rPr>
              <a:t>).  (BNPB: 2014)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24589" name="AutoShape 17" descr="http://ts3.mm.bing.net/th?id=H.4771821509741518&amp;pid=15.1"/>
          <p:cNvSpPr>
            <a:spLocks noChangeAspect="1" noChangeArrowheads="1"/>
          </p:cNvSpPr>
          <p:nvPr/>
        </p:nvSpPr>
        <p:spPr bwMode="auto">
          <a:xfrm>
            <a:off x="155575" y="-6384925"/>
            <a:ext cx="19507200" cy="133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id-ID"/>
          </a:p>
        </p:txBody>
      </p:sp>
      <p:sp>
        <p:nvSpPr>
          <p:cNvPr id="24590" name="AutoShape 19" descr="http://ts3.mm.bing.net/th?id=H.4771821509741518&amp;pid=15.1"/>
          <p:cNvSpPr>
            <a:spLocks noChangeAspect="1" noChangeArrowheads="1"/>
          </p:cNvSpPr>
          <p:nvPr/>
        </p:nvSpPr>
        <p:spPr bwMode="auto">
          <a:xfrm>
            <a:off x="155575" y="-6384925"/>
            <a:ext cx="19507200" cy="133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id-ID"/>
          </a:p>
        </p:txBody>
      </p:sp>
      <p:sp>
        <p:nvSpPr>
          <p:cNvPr id="24591" name="AutoShape 21" descr="http://ts3.mm.bing.net/th?id=H.4771821509741518&amp;pid=15.1"/>
          <p:cNvSpPr>
            <a:spLocks noChangeAspect="1" noChangeArrowheads="1"/>
          </p:cNvSpPr>
          <p:nvPr/>
        </p:nvSpPr>
        <p:spPr bwMode="auto">
          <a:xfrm>
            <a:off x="155575" y="-6384925"/>
            <a:ext cx="19507200" cy="133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id-ID"/>
          </a:p>
        </p:txBody>
      </p:sp>
      <p:sp>
        <p:nvSpPr>
          <p:cNvPr id="24592" name="AutoShape 23" descr="http://ts3.mm.bing.net/th?id=H.4771821509741518&amp;pid=15.1"/>
          <p:cNvSpPr>
            <a:spLocks noChangeAspect="1" noChangeArrowheads="1"/>
          </p:cNvSpPr>
          <p:nvPr/>
        </p:nvSpPr>
        <p:spPr bwMode="auto">
          <a:xfrm>
            <a:off x="155575" y="-6384925"/>
            <a:ext cx="19507200" cy="133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id-ID"/>
          </a:p>
        </p:txBody>
      </p:sp>
      <p:sp>
        <p:nvSpPr>
          <p:cNvPr id="24593" name="Oval 7"/>
          <p:cNvSpPr>
            <a:spLocks noChangeArrowheads="1"/>
          </p:cNvSpPr>
          <p:nvPr/>
        </p:nvSpPr>
        <p:spPr bwMode="auto">
          <a:xfrm>
            <a:off x="3581400" y="37338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4</a:t>
            </a:r>
          </a:p>
        </p:txBody>
      </p:sp>
      <p:pic>
        <p:nvPicPr>
          <p:cNvPr id="24594" name="Picture 1" descr="E:\DAMPAK-KERUSAKAN-HUTAN-MANGROVE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71802" y="3581400"/>
            <a:ext cx="3071834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95" name="Oval 5"/>
          <p:cNvSpPr>
            <a:spLocks noChangeArrowheads="1"/>
          </p:cNvSpPr>
          <p:nvPr/>
        </p:nvSpPr>
        <p:spPr bwMode="auto">
          <a:xfrm>
            <a:off x="3352800" y="37338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596" name="Oval 5"/>
          <p:cNvSpPr>
            <a:spLocks noChangeArrowheads="1"/>
          </p:cNvSpPr>
          <p:nvPr/>
        </p:nvSpPr>
        <p:spPr bwMode="auto">
          <a:xfrm>
            <a:off x="335280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DAMPAK KORUPSI TERHADAP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LAYANAN PUBIK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95400"/>
            <a:ext cx="4495800" cy="5562600"/>
          </a:xfrm>
          <a:solidFill>
            <a:srgbClr val="FF0000"/>
          </a:solidFill>
        </p:spPr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FFFFFF"/>
                </a:solidFill>
              </a:rPr>
              <a:t>Rata-rata </a:t>
            </a:r>
            <a:r>
              <a:rPr lang="en-US" b="1" dirty="0" err="1" smtClean="0">
                <a:solidFill>
                  <a:srgbClr val="FFFFFF"/>
                </a:solidFill>
              </a:rPr>
              <a:t>anak</a:t>
            </a:r>
            <a:r>
              <a:rPr lang="en-US" b="1" dirty="0" smtClean="0">
                <a:solidFill>
                  <a:srgbClr val="FFFFFF"/>
                </a:solidFill>
              </a:rPr>
              <a:t> yang </a:t>
            </a:r>
            <a:r>
              <a:rPr lang="en-US" b="1" dirty="0" err="1" smtClean="0">
                <a:solidFill>
                  <a:srgbClr val="FFFFFF"/>
                </a:solidFill>
              </a:rPr>
              <a:t>ikut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pendidikan</a:t>
            </a:r>
            <a:r>
              <a:rPr lang="en-US" b="1" dirty="0" smtClean="0">
                <a:solidFill>
                  <a:srgbClr val="FFFFFF"/>
                </a:solidFill>
              </a:rPr>
              <a:t> formal </a:t>
            </a:r>
            <a:r>
              <a:rPr lang="en-US" b="1" dirty="0" err="1" smtClean="0">
                <a:solidFill>
                  <a:srgbClr val="FFFFFF"/>
                </a:solidFill>
              </a:rPr>
              <a:t>hanya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sampai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kelas</a:t>
            </a:r>
            <a:r>
              <a:rPr lang="en-US" b="1" dirty="0" smtClean="0">
                <a:solidFill>
                  <a:srgbClr val="FFFFFF"/>
                </a:solidFill>
              </a:rPr>
              <a:t> 2 SMP (8 </a:t>
            </a:r>
            <a:r>
              <a:rPr lang="en-US" b="1" dirty="0" err="1" smtClean="0">
                <a:solidFill>
                  <a:srgbClr val="FFFFFF"/>
                </a:solidFill>
              </a:rPr>
              <a:t>tahun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dari</a:t>
            </a:r>
            <a:r>
              <a:rPr lang="en-US" b="1" dirty="0" smtClean="0">
                <a:solidFill>
                  <a:srgbClr val="FFFFFF"/>
                </a:solidFill>
              </a:rPr>
              <a:t> 9 </a:t>
            </a:r>
            <a:r>
              <a:rPr lang="en-US" b="1" dirty="0" err="1" smtClean="0">
                <a:solidFill>
                  <a:srgbClr val="FFFFFF"/>
                </a:solidFill>
              </a:rPr>
              <a:t>tahun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wajib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belajar</a:t>
            </a:r>
            <a:r>
              <a:rPr lang="en-US" b="1" dirty="0" smtClean="0">
                <a:solidFill>
                  <a:srgbClr val="FFFFFF"/>
                </a:solidFill>
              </a:rPr>
              <a:t>). HDI Indonesia (2011)</a:t>
            </a:r>
            <a:r>
              <a:rPr lang="id-ID" b="1" dirty="0" smtClean="0">
                <a:solidFill>
                  <a:srgbClr val="FFFFFF"/>
                </a:solidFill>
              </a:rPr>
              <a:t>,</a:t>
            </a:r>
            <a:r>
              <a:rPr lang="en-US" b="1" dirty="0" smtClean="0">
                <a:solidFill>
                  <a:srgbClr val="FFFFFF"/>
                </a:solidFill>
              </a:rPr>
              <a:t> 0,617, </a:t>
            </a:r>
            <a:r>
              <a:rPr lang="en-US" b="1" dirty="0" err="1" smtClean="0">
                <a:solidFill>
                  <a:srgbClr val="FFFFFF"/>
                </a:solidFill>
              </a:rPr>
              <a:t>urutan</a:t>
            </a:r>
            <a:r>
              <a:rPr lang="en-US" b="1" dirty="0" smtClean="0">
                <a:solidFill>
                  <a:srgbClr val="FFFFFF"/>
                </a:solidFill>
              </a:rPr>
              <a:t> ke-6 </a:t>
            </a:r>
            <a:r>
              <a:rPr lang="en-US" b="1" dirty="0" err="1" smtClean="0">
                <a:solidFill>
                  <a:srgbClr val="FFFFFF"/>
                </a:solidFill>
              </a:rPr>
              <a:t>di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Asean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dan</a:t>
            </a:r>
            <a:r>
              <a:rPr lang="en-US" b="1" dirty="0" smtClean="0">
                <a:solidFill>
                  <a:srgbClr val="FFFFFF"/>
                </a:solidFill>
              </a:rPr>
              <a:t> ke-124 </a:t>
            </a:r>
            <a:r>
              <a:rPr lang="en-US" b="1" dirty="0" err="1" smtClean="0">
                <a:solidFill>
                  <a:srgbClr val="FFFFFF"/>
                </a:solidFill>
              </a:rPr>
              <a:t>dari</a:t>
            </a:r>
            <a:r>
              <a:rPr lang="en-US" b="1" dirty="0" smtClean="0">
                <a:solidFill>
                  <a:srgbClr val="FFFFFF"/>
                </a:solidFill>
              </a:rPr>
              <a:t> 187 </a:t>
            </a:r>
            <a:r>
              <a:rPr lang="en-US" b="1" dirty="0" err="1" smtClean="0">
                <a:solidFill>
                  <a:srgbClr val="FFFFFF"/>
                </a:solidFill>
              </a:rPr>
              <a:t>negara</a:t>
            </a:r>
            <a:r>
              <a:rPr lang="id-ID" b="1" dirty="0" smtClean="0">
                <a:solidFill>
                  <a:srgbClr val="FFFFFF"/>
                </a:solidFill>
              </a:rPr>
              <a:t>. ILO: lulusan universitas yang terserap 7% (Philipina, 29%, Thailand 17%, Singapura, 28,3%).</a:t>
            </a:r>
            <a:r>
              <a:rPr lang="en-US" b="1" dirty="0" smtClean="0">
                <a:solidFill>
                  <a:srgbClr val="FFFFFF"/>
                </a:solidFill>
              </a:rPr>
              <a:t> IQ rata-rata </a:t>
            </a:r>
            <a:r>
              <a:rPr lang="en-US" b="1" dirty="0" err="1" smtClean="0">
                <a:solidFill>
                  <a:srgbClr val="FFFFFF"/>
                </a:solidFill>
              </a:rPr>
              <a:t>rakyat</a:t>
            </a:r>
            <a:r>
              <a:rPr lang="en-US" b="1" dirty="0" smtClean="0">
                <a:solidFill>
                  <a:srgbClr val="FFFFFF"/>
                </a:solidFill>
              </a:rPr>
              <a:t> Indonesia, 89, </a:t>
            </a:r>
            <a:r>
              <a:rPr lang="en-US" b="1" dirty="0" err="1" smtClean="0">
                <a:solidFill>
                  <a:srgbClr val="FFFFFF"/>
                </a:solidFill>
              </a:rPr>
              <a:t>terendah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di</a:t>
            </a:r>
            <a:r>
              <a:rPr lang="en-US" b="1" dirty="0" smtClean="0">
                <a:solidFill>
                  <a:srgbClr val="FFFFFF"/>
                </a:solidFill>
              </a:rPr>
              <a:t> Asia</a:t>
            </a:r>
          </a:p>
          <a:p>
            <a:pPr algn="just">
              <a:buFont typeface="Wingdings" pitchFamily="2" charset="2"/>
              <a:buChar char="§"/>
            </a:pPr>
            <a:endParaRPr lang="en-MY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495800" cy="5562600"/>
          </a:xfrm>
          <a:solidFill>
            <a:srgbClr val="FF0000"/>
          </a:solidFill>
        </p:spPr>
        <p:txBody>
          <a:bodyPr>
            <a:normAutofit lnSpcReduction="10000"/>
          </a:bodyPr>
          <a:lstStyle/>
          <a:p>
            <a:pPr indent="-341313" algn="just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3200" b="1" dirty="0" err="1" smtClean="0">
                <a:solidFill>
                  <a:srgbClr val="FFFFFF"/>
                </a:solidFill>
              </a:rPr>
              <a:t>Sering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dijumpai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orang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meninggal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karena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lapar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dan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tidak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mendapat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id-ID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layanan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kesehatan</a:t>
            </a:r>
            <a:endParaRPr lang="en-US" sz="3200" b="1" dirty="0" smtClean="0">
              <a:solidFill>
                <a:srgbClr val="FFFFFF"/>
              </a:solidFill>
            </a:endParaRPr>
          </a:p>
          <a:p>
            <a:pPr indent="-341313" algn="just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Sistem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transportasi</a:t>
            </a:r>
            <a:r>
              <a:rPr lang="en-US" sz="3200" b="1" dirty="0" smtClean="0">
                <a:solidFill>
                  <a:srgbClr val="FFFFFF"/>
                </a:solidFill>
              </a:rPr>
              <a:t> yang </a:t>
            </a:r>
            <a:r>
              <a:rPr lang="en-US" sz="3200" b="1" dirty="0" err="1" smtClean="0">
                <a:solidFill>
                  <a:srgbClr val="FFFFFF"/>
                </a:solidFill>
              </a:rPr>
              <a:t>lemah</a:t>
            </a:r>
            <a:endParaRPr lang="en-US" sz="3200" b="1" dirty="0" smtClean="0">
              <a:solidFill>
                <a:srgbClr val="FFFFFF"/>
              </a:solidFill>
            </a:endParaRPr>
          </a:p>
          <a:p>
            <a:pPr indent="-341313" algn="just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Penyalahgunaan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aset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negara</a:t>
            </a:r>
            <a:r>
              <a:rPr lang="en-US" sz="3200" b="1" dirty="0" smtClean="0">
                <a:solidFill>
                  <a:srgbClr val="FFFFFF"/>
                </a:solidFill>
              </a:rPr>
              <a:t>/</a:t>
            </a:r>
            <a:r>
              <a:rPr lang="en-US" sz="3200" b="1" dirty="0" err="1" smtClean="0">
                <a:solidFill>
                  <a:srgbClr val="FFFFFF"/>
                </a:solidFill>
              </a:rPr>
              <a:t>daerah</a:t>
            </a:r>
            <a:endParaRPr lang="en-US" sz="3200" b="1" dirty="0" smtClean="0">
              <a:solidFill>
                <a:srgbClr val="FFFFFF"/>
              </a:solidFill>
            </a:endParaRPr>
          </a:p>
          <a:p>
            <a:pPr indent="-341313" algn="just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Sistem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kepegawaian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dan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penggajian</a:t>
            </a:r>
            <a:r>
              <a:rPr lang="id-ID" sz="3200" b="1" dirty="0" smtClean="0">
                <a:solidFill>
                  <a:srgbClr val="FFFFFF"/>
                </a:solidFill>
              </a:rPr>
              <a:t>,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lemah</a:t>
            </a:r>
            <a:endParaRPr lang="en-US" sz="3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" descr="em1hlka22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0"/>
            <a:ext cx="2971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0"/>
            <a:ext cx="2928937" cy="342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9" name="Picture 3" descr="215072_2245835353638_1480776405_2471616_1638074_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31432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cs typeface="Lucida Sans Unicode" pitchFamily="34" charset="0"/>
              </a:rPr>
              <a:t>3</a:t>
            </a:r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8534400" y="36576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cs typeface="Lucida Sans Unicode" pitchFamily="34" charset="0"/>
              </a:rPr>
              <a:t>3</a:t>
            </a:r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152400" y="3657600"/>
            <a:ext cx="431800" cy="433388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FFFFFF"/>
                </a:solidFill>
                <a:cs typeface="Lucida Sans Unicode" pitchFamily="34" charset="0"/>
              </a:rPr>
              <a:t>4</a:t>
            </a:r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>
            <a:off x="5572125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cs typeface="Lucida Sans Unicode" pitchFamily="34" charset="0"/>
              </a:rPr>
              <a:t>2</a:t>
            </a:r>
          </a:p>
        </p:txBody>
      </p:sp>
      <p:pic>
        <p:nvPicPr>
          <p:cNvPr id="16395" name="Picture 12" descr="E:\JEMBATAN DI LEBAK 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43625" y="3429000"/>
            <a:ext cx="30003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6" name="Oval 9"/>
          <p:cNvSpPr>
            <a:spLocks noChangeArrowheads="1"/>
          </p:cNvSpPr>
          <p:nvPr/>
        </p:nvSpPr>
        <p:spPr bwMode="auto">
          <a:xfrm>
            <a:off x="8686800" y="35814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cs typeface="Lucida Sans Unicode" pitchFamily="34" charset="0"/>
              </a:rPr>
              <a:t>4</a:t>
            </a:r>
          </a:p>
        </p:txBody>
      </p:sp>
      <p:sp>
        <p:nvSpPr>
          <p:cNvPr id="16397" name="Oval 9"/>
          <p:cNvSpPr>
            <a:spLocks noChangeArrowheads="1"/>
          </p:cNvSpPr>
          <p:nvPr/>
        </p:nvSpPr>
        <p:spPr bwMode="auto">
          <a:xfrm>
            <a:off x="2286000" y="35052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cs typeface="Lucida Sans Unicode" pitchFamily="34" charset="0"/>
              </a:rPr>
              <a:t>6</a:t>
            </a:r>
          </a:p>
        </p:txBody>
      </p:sp>
      <p:sp>
        <p:nvSpPr>
          <p:cNvPr id="16398" name="Oval 9"/>
          <p:cNvSpPr>
            <a:spLocks noChangeArrowheads="1"/>
          </p:cNvSpPr>
          <p:nvPr/>
        </p:nvSpPr>
        <p:spPr bwMode="auto">
          <a:xfrm>
            <a:off x="2500313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cs typeface="Lucida Sans Unicode" pitchFamily="34" charset="0"/>
              </a:rPr>
              <a:t>1</a:t>
            </a:r>
          </a:p>
        </p:txBody>
      </p:sp>
      <p:sp>
        <p:nvSpPr>
          <p:cNvPr id="16399" name="Oval 9"/>
          <p:cNvSpPr>
            <a:spLocks noChangeArrowheads="1"/>
          </p:cNvSpPr>
          <p:nvPr/>
        </p:nvSpPr>
        <p:spPr bwMode="auto">
          <a:xfrm>
            <a:off x="5410200" y="35052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cs typeface="Lucida Sans Unicode" pitchFamily="34" charset="0"/>
              </a:rPr>
              <a:t>5</a:t>
            </a:r>
          </a:p>
        </p:txBody>
      </p:sp>
      <p:pic>
        <p:nvPicPr>
          <p:cNvPr id="17" name="Picture 4" descr="http://www.pemanasanglobal.net/vegetarian/images/solusi_kelaparan_dunia01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3505200"/>
            <a:ext cx="3048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Surat Terbuka untuk Wali Kota Batam  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505200"/>
            <a:ext cx="3124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Oval 9"/>
          <p:cNvSpPr>
            <a:spLocks noChangeArrowheads="1"/>
          </p:cNvSpPr>
          <p:nvPr/>
        </p:nvSpPr>
        <p:spPr bwMode="auto">
          <a:xfrm>
            <a:off x="5638800" y="35814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>
                <a:solidFill>
                  <a:srgbClr val="FFFFFF"/>
                </a:solidFill>
                <a:cs typeface="Lucida Sans Unicode" pitchFamily="34" charset="0"/>
              </a:rPr>
              <a:t>5</a:t>
            </a:r>
            <a:endParaRPr lang="en-GB" b="1" dirty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20" name="Oval 9"/>
          <p:cNvSpPr>
            <a:spLocks noChangeArrowheads="1"/>
          </p:cNvSpPr>
          <p:nvPr/>
        </p:nvSpPr>
        <p:spPr bwMode="auto">
          <a:xfrm>
            <a:off x="2362200" y="35814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>
                <a:solidFill>
                  <a:srgbClr val="FFFFFF"/>
                </a:solidFill>
                <a:cs typeface="Lucida Sans Unicode" pitchFamily="34" charset="0"/>
              </a:rPr>
              <a:t>6</a:t>
            </a:r>
            <a:endParaRPr lang="en-GB" b="1" dirty="0">
              <a:solidFill>
                <a:srgbClr val="FFFFFF"/>
              </a:solidFill>
              <a:cs typeface="Lucida Sans Unicode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44958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0"/>
            <a:ext cx="45720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733800"/>
            <a:ext cx="4495800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726" name="Oval 5"/>
          <p:cNvSpPr>
            <a:spLocks noChangeArrowheads="1"/>
          </p:cNvSpPr>
          <p:nvPr/>
        </p:nvSpPr>
        <p:spPr bwMode="auto">
          <a:xfrm>
            <a:off x="152400" y="1524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0727" name="Oval 6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0728" name="Oval 7"/>
          <p:cNvSpPr>
            <a:spLocks noChangeArrowheads="1"/>
          </p:cNvSpPr>
          <p:nvPr/>
        </p:nvSpPr>
        <p:spPr bwMode="auto">
          <a:xfrm>
            <a:off x="8686800" y="39624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0729" name="Oval 8"/>
          <p:cNvSpPr>
            <a:spLocks noChangeArrowheads="1"/>
          </p:cNvSpPr>
          <p:nvPr/>
        </p:nvSpPr>
        <p:spPr bwMode="auto">
          <a:xfrm>
            <a:off x="0" y="3962400"/>
            <a:ext cx="431800" cy="433388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0730" name="Rectangle 9"/>
          <p:cNvSpPr>
            <a:spLocks noChangeArrowheads="1"/>
          </p:cNvSpPr>
          <p:nvPr/>
        </p:nvSpPr>
        <p:spPr bwMode="auto">
          <a:xfrm>
            <a:off x="0" y="3048000"/>
            <a:ext cx="9144000" cy="586957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chemeClr val="bg1"/>
                </a:solidFill>
              </a:rPr>
              <a:t>DAMPAK  KORUPSI TERHADAP KELUARGA &amp; NEGARA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7042" name="Picture 2" descr="Cerita 2 Pelajar Kelompok Begal: Persembunyian di Gubuk Hingga Huta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733800"/>
            <a:ext cx="4572000" cy="3124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81000" y="0"/>
            <a:ext cx="9525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-228600" y="90804"/>
            <a:ext cx="9067800" cy="1329307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algn="ctr" eaLnBrk="1" hangingPunct="1">
              <a:defRPr/>
            </a:pPr>
            <a:r>
              <a:rPr lang="en-US" sz="4000" b="1" kern="1200" dirty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TUJUAN </a:t>
            </a:r>
            <a:r>
              <a:rPr lang="en-US" sz="4000" b="1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KEMERDEKAAN</a:t>
            </a:r>
            <a:endParaRPr lang="en-US" sz="4000" b="1" kern="1200" dirty="0">
              <a:ln w="6350">
                <a:noFill/>
              </a:ln>
              <a:solidFill>
                <a:schemeClr val="bg1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100" name="Rectangle 7"/>
          <p:cNvSpPr>
            <a:spLocks noGrp="1" noChangeArrowheads="1"/>
          </p:cNvSpPr>
          <p:nvPr>
            <p:ph sz="half" idx="4294967295"/>
          </p:nvPr>
        </p:nvSpPr>
        <p:spPr>
          <a:xfrm>
            <a:off x="5715000" y="2362200"/>
            <a:ext cx="3200400" cy="1219200"/>
          </a:xfrm>
          <a:solidFill>
            <a:schemeClr val="accent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547688" indent="-411163" eaLnBrk="1" hangingPunct="1">
              <a:buFontTx/>
              <a:buNone/>
              <a:defRPr/>
            </a:pPr>
            <a:r>
              <a:rPr lang="en-US" sz="2800" b="1" dirty="0" smtClean="0"/>
              <a:t>   </a:t>
            </a:r>
            <a:r>
              <a:rPr lang="en-US" sz="2800" b="1" dirty="0" smtClean="0">
                <a:solidFill>
                  <a:schemeClr val="bg1"/>
                </a:solidFill>
              </a:rPr>
              <a:t> MASYARAKAT </a:t>
            </a:r>
          </a:p>
          <a:p>
            <a:pPr marL="547688" indent="-411163" eaLnBrk="1" hangingPunct="1">
              <a:buFontTx/>
              <a:buNone/>
              <a:defRPr/>
            </a:pPr>
            <a:r>
              <a:rPr lang="en-US" sz="2800" b="1" dirty="0" smtClean="0">
                <a:solidFill>
                  <a:schemeClr val="bg1"/>
                </a:solidFill>
              </a:rPr>
              <a:t>         MADANI</a:t>
            </a: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5715000" y="3810000"/>
            <a:ext cx="3200400" cy="2133600"/>
          </a:xfrm>
          <a:prstGeom prst="upArrowCallout">
            <a:avLst>
              <a:gd name="adj1" fmla="val 44037"/>
              <a:gd name="adj2" fmla="val 44045"/>
              <a:gd name="adj3" fmla="val 16667"/>
              <a:gd name="adj4" fmla="val 7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Wingdings" pitchFamily="2" charset="2"/>
              <a:buChar char="§"/>
            </a:pPr>
            <a:endParaRPr lang="en-US" b="1" dirty="0"/>
          </a:p>
          <a:p>
            <a:pPr>
              <a:buFont typeface="Wingdings" pitchFamily="2" charset="2"/>
              <a:buNone/>
            </a:pP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b="1" dirty="0">
                <a:solidFill>
                  <a:srgbClr val="000000"/>
                </a:solidFill>
              </a:rPr>
              <a:t>. </a:t>
            </a:r>
            <a:r>
              <a:rPr lang="en-US" b="1" dirty="0" err="1" smtClean="0">
                <a:solidFill>
                  <a:schemeClr val="bg1"/>
                </a:solidFill>
              </a:rPr>
              <a:t>Sistem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y</a:t>
            </a:r>
            <a:r>
              <a:rPr lang="id-ID" b="1" dirty="0">
                <a:solidFill>
                  <a:schemeClr val="bg1"/>
                </a:solidFill>
              </a:rPr>
              <a:t>an</a:t>
            </a:r>
            <a:r>
              <a:rPr lang="en-US" b="1" dirty="0">
                <a:solidFill>
                  <a:schemeClr val="bg1"/>
                </a:solidFill>
              </a:rPr>
              <a:t>g </a:t>
            </a:r>
            <a:r>
              <a:rPr lang="en-US" b="1" dirty="0" err="1">
                <a:solidFill>
                  <a:schemeClr val="bg1"/>
                </a:solidFill>
              </a:rPr>
              <a:t>Diterapkan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b="1" dirty="0">
                <a:solidFill>
                  <a:schemeClr val="bg1"/>
                </a:solidFill>
              </a:rPr>
              <a:t>b. </a:t>
            </a:r>
            <a:r>
              <a:rPr lang="en-US" b="1" dirty="0" err="1">
                <a:solidFill>
                  <a:schemeClr val="bg1"/>
                </a:solidFill>
              </a:rPr>
              <a:t>Hajat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Hidup</a:t>
            </a:r>
            <a:r>
              <a:rPr lang="en-US" b="1" dirty="0">
                <a:solidFill>
                  <a:schemeClr val="bg1"/>
                </a:solidFill>
              </a:rPr>
              <a:t> Rakyat</a:t>
            </a:r>
          </a:p>
          <a:p>
            <a:pPr>
              <a:buFont typeface="Wingdings" pitchFamily="2" charset="2"/>
              <a:buNone/>
            </a:pPr>
            <a:r>
              <a:rPr lang="en-US" b="1" dirty="0">
                <a:solidFill>
                  <a:schemeClr val="bg1"/>
                </a:solidFill>
              </a:rPr>
              <a:t>c. </a:t>
            </a:r>
            <a:r>
              <a:rPr lang="en-US" b="1" dirty="0" err="1">
                <a:solidFill>
                  <a:schemeClr val="bg1"/>
                </a:solidFill>
              </a:rPr>
              <a:t>Kualitas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Masyarakat</a:t>
            </a:r>
            <a:r>
              <a:rPr lang="en-US" b="1" dirty="0">
                <a:solidFill>
                  <a:schemeClr val="bg1"/>
                </a:solidFill>
              </a:rPr>
              <a:t>                </a:t>
            </a:r>
          </a:p>
          <a:p>
            <a:r>
              <a:rPr lang="en-US" b="1" dirty="0">
                <a:solidFill>
                  <a:schemeClr val="bg1"/>
                </a:solidFill>
              </a:rPr>
              <a:t>   </a:t>
            </a:r>
          </a:p>
          <a:p>
            <a:endParaRPr lang="en-US" dirty="0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0" y="2057400"/>
            <a:ext cx="5715000" cy="4267200"/>
          </a:xfrm>
          <a:prstGeom prst="rightArrowCallout">
            <a:avLst>
              <a:gd name="adj1" fmla="val 23806"/>
              <a:gd name="adj2" fmla="val 25000"/>
              <a:gd name="adj3" fmla="val 28752"/>
              <a:gd name="adj4" fmla="val 7238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Wingdings" pitchFamily="2" charset="2"/>
              <a:buChar char="q"/>
            </a:pPr>
            <a:r>
              <a:rPr lang="en-US" b="1" dirty="0" smtClean="0"/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KEHIDUPAN </a:t>
            </a:r>
            <a:r>
              <a:rPr lang="en-US" sz="2000" b="1" dirty="0">
                <a:solidFill>
                  <a:schemeClr val="bg1"/>
                </a:solidFill>
              </a:rPr>
              <a:t>BANGSA </a:t>
            </a:r>
          </a:p>
          <a:p>
            <a:r>
              <a:rPr lang="id-ID" sz="2000" b="1" dirty="0">
                <a:solidFill>
                  <a:schemeClr val="bg1"/>
                </a:solidFill>
              </a:rPr>
              <a:t>     </a:t>
            </a:r>
            <a:r>
              <a:rPr lang="en-US" sz="2000" b="1" dirty="0">
                <a:solidFill>
                  <a:schemeClr val="bg1"/>
                </a:solidFill>
              </a:rPr>
              <a:t>YANG CERDAS</a:t>
            </a:r>
            <a:endParaRPr lang="id-ID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id-ID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 KESEJAHTERAAN</a:t>
            </a:r>
            <a:r>
              <a:rPr lang="id-ID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  UMUM</a:t>
            </a:r>
            <a:endParaRPr lang="id-ID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id-ID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MASYARAKAT </a:t>
            </a:r>
            <a:r>
              <a:rPr lang="en-US" sz="2000" b="1" dirty="0" smtClean="0">
                <a:solidFill>
                  <a:schemeClr val="bg1"/>
                </a:solidFill>
              </a:rPr>
              <a:t>YANG</a:t>
            </a:r>
            <a:r>
              <a:rPr lang="id-ID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  </a:t>
            </a:r>
            <a:r>
              <a:rPr lang="en-US" sz="2000" b="1" dirty="0">
                <a:solidFill>
                  <a:schemeClr val="bg1"/>
                </a:solidFill>
              </a:rPr>
              <a:t>AMAN, </a:t>
            </a:r>
            <a:endParaRPr lang="id-ID" sz="2000" b="1" dirty="0">
              <a:solidFill>
                <a:schemeClr val="bg1"/>
              </a:solidFill>
            </a:endParaRPr>
          </a:p>
          <a:p>
            <a:r>
              <a:rPr lang="id-ID" sz="2000" b="1" dirty="0">
                <a:solidFill>
                  <a:schemeClr val="bg1"/>
                </a:solidFill>
              </a:rPr>
              <a:t>      </a:t>
            </a:r>
            <a:r>
              <a:rPr lang="en-US" sz="2000" b="1" dirty="0">
                <a:solidFill>
                  <a:schemeClr val="bg1"/>
                </a:solidFill>
              </a:rPr>
              <a:t>DAMAI &amp; TENTERAM</a:t>
            </a:r>
            <a:endParaRPr lang="id-ID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id-ID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MENGGERA</a:t>
            </a:r>
            <a:r>
              <a:rPr lang="id-ID" sz="2000" b="1" dirty="0">
                <a:solidFill>
                  <a:schemeClr val="bg1"/>
                </a:solidFill>
              </a:rPr>
              <a:t>K</a:t>
            </a:r>
            <a:r>
              <a:rPr lang="en-US" sz="2000" b="1" dirty="0">
                <a:solidFill>
                  <a:schemeClr val="bg1"/>
                </a:solidFill>
              </a:rPr>
              <a:t>KAN</a:t>
            </a:r>
            <a:r>
              <a:rPr lang="id-ID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  LAHIRNYA </a:t>
            </a:r>
          </a:p>
          <a:p>
            <a:r>
              <a:rPr lang="id-ID" sz="2000" b="1" dirty="0">
                <a:solidFill>
                  <a:schemeClr val="bg1"/>
                </a:solidFill>
              </a:rPr>
              <a:t>      </a:t>
            </a:r>
            <a:r>
              <a:rPr lang="en-US" sz="2000" b="1" dirty="0">
                <a:solidFill>
                  <a:schemeClr val="bg1"/>
                </a:solidFill>
              </a:rPr>
              <a:t>KETERTIBAN DUNIA</a:t>
            </a:r>
          </a:p>
          <a:p>
            <a:pPr>
              <a:buFont typeface="Wingdings" pitchFamily="2" charset="2"/>
              <a:buChar char="q"/>
            </a:pPr>
            <a:endParaRPr lang="en-US" sz="2000" b="1" dirty="0">
              <a:solidFill>
                <a:schemeClr val="bg1"/>
              </a:solidFill>
            </a:endParaRPr>
          </a:p>
          <a:p>
            <a:r>
              <a:rPr lang="id-ID" sz="2000" b="1" dirty="0">
                <a:solidFill>
                  <a:schemeClr val="bg1"/>
                </a:solidFill>
              </a:rPr>
              <a:t>      </a:t>
            </a:r>
            <a:r>
              <a:rPr lang="en-US" sz="2000" b="1" dirty="0">
                <a:solidFill>
                  <a:schemeClr val="bg1"/>
                </a:solidFill>
              </a:rPr>
              <a:t>(</a:t>
            </a:r>
            <a:r>
              <a:rPr lang="en-US" sz="2000" b="1" dirty="0" err="1">
                <a:solidFill>
                  <a:schemeClr val="bg1"/>
                </a:solidFill>
              </a:rPr>
              <a:t>Mukadimah</a:t>
            </a:r>
            <a:r>
              <a:rPr lang="en-US" sz="2000" b="1" dirty="0">
                <a:solidFill>
                  <a:schemeClr val="bg1"/>
                </a:solidFill>
              </a:rPr>
              <a:t> UUD 1945)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ctr">
              <a:buFont typeface="Wingdings" pitchFamily="2" charset="2"/>
              <a:buNone/>
              <a:defRPr/>
            </a:pPr>
            <a:endParaRPr lang="id-ID" sz="4800" b="1" dirty="0" smtClean="0"/>
          </a:p>
          <a:p>
            <a:pPr algn="ctr">
              <a:buFont typeface="Wingdings" pitchFamily="2" charset="2"/>
              <a:buNone/>
              <a:defRPr/>
            </a:pPr>
            <a:endParaRPr lang="id-ID" sz="4800" b="1" dirty="0"/>
          </a:p>
          <a:p>
            <a:pPr algn="ctr">
              <a:buFont typeface="Wingdings" pitchFamily="2" charset="2"/>
              <a:buNone/>
              <a:defRPr/>
            </a:pPr>
            <a:r>
              <a:rPr lang="id-ID" sz="4800" b="1" dirty="0" smtClean="0">
                <a:solidFill>
                  <a:schemeClr val="bg1"/>
                </a:solidFill>
              </a:rPr>
              <a:t>(D)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id-ID" sz="4800" b="1" dirty="0" smtClean="0">
                <a:solidFill>
                  <a:schemeClr val="bg1"/>
                </a:solidFill>
              </a:rPr>
              <a:t>MASYARAKAT MADANI</a:t>
            </a:r>
            <a:endParaRPr lang="en-US" sz="4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229600" cy="1311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00000"/>
                </a:solidFill>
              </a:rPr>
              <a:t>INDONESIA SEBAGAI </a:t>
            </a:r>
            <a:br>
              <a:rPr lang="en-US" sz="4000">
                <a:solidFill>
                  <a:srgbClr val="000000"/>
                </a:solidFill>
              </a:rPr>
            </a:br>
            <a:r>
              <a:rPr lang="en-US" sz="4000">
                <a:solidFill>
                  <a:srgbClr val="000000"/>
                </a:solidFill>
              </a:rPr>
              <a:t>MASYARAKAT MADANI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381000" y="2895600"/>
            <a:ext cx="8382000" cy="2362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608013" indent="-608013">
              <a:spcBef>
                <a:spcPts val="800"/>
              </a:spcBef>
              <a:buClr>
                <a:srgbClr val="FFFFFF"/>
              </a:buClr>
              <a:buFont typeface="Times New Roman" pitchFamily="18" charset="0"/>
              <a:buAutoNum type="arabicPeriod"/>
              <a:tabLst>
                <a:tab pos="1177925" algn="l"/>
                <a:tab pos="2092325" algn="l"/>
                <a:tab pos="3006725" algn="l"/>
                <a:tab pos="3921125" algn="l"/>
                <a:tab pos="4835525" algn="l"/>
                <a:tab pos="5749925" algn="l"/>
                <a:tab pos="6664325" algn="l"/>
                <a:tab pos="7578725" algn="l"/>
                <a:tab pos="8493125" algn="l"/>
                <a:tab pos="9407525" algn="l"/>
                <a:tab pos="10321925" algn="l"/>
              </a:tabLst>
            </a:pPr>
            <a:r>
              <a:rPr lang="en-US" sz="3200" b="1" dirty="0" err="1">
                <a:solidFill>
                  <a:srgbClr val="FFFFFF"/>
                </a:solidFill>
              </a:rPr>
              <a:t>Penerapan</a:t>
            </a:r>
            <a:r>
              <a:rPr lang="en-US" sz="3200" b="1" dirty="0">
                <a:solidFill>
                  <a:srgbClr val="FFFFFF"/>
                </a:solidFill>
              </a:rPr>
              <a:t> </a:t>
            </a:r>
            <a:r>
              <a:rPr lang="en-US" sz="3200" b="1" dirty="0" err="1">
                <a:solidFill>
                  <a:srgbClr val="FFFFFF"/>
                </a:solidFill>
              </a:rPr>
              <a:t>Sistem</a:t>
            </a:r>
            <a:r>
              <a:rPr lang="en-US" sz="3200" b="1" dirty="0">
                <a:solidFill>
                  <a:srgbClr val="FFFFFF"/>
                </a:solidFill>
              </a:rPr>
              <a:t> yang </a:t>
            </a:r>
            <a:r>
              <a:rPr lang="en-US" sz="3200" b="1" dirty="0" err="1">
                <a:solidFill>
                  <a:srgbClr val="FFFFFF"/>
                </a:solidFill>
              </a:rPr>
              <a:t>Komprehensif</a:t>
            </a:r>
            <a:endParaRPr lang="en-US" sz="3200" b="1" dirty="0">
              <a:solidFill>
                <a:srgbClr val="FFFFFF"/>
              </a:solidFill>
            </a:endParaRPr>
          </a:p>
          <a:p>
            <a:pPr marL="608013" indent="-608013">
              <a:spcBef>
                <a:spcPts val="800"/>
              </a:spcBef>
              <a:buClr>
                <a:srgbClr val="FFFFFF"/>
              </a:buClr>
              <a:buFont typeface="Times New Roman" pitchFamily="18" charset="0"/>
              <a:buAutoNum type="arabicPeriod"/>
              <a:tabLst>
                <a:tab pos="1177925" algn="l"/>
                <a:tab pos="2092325" algn="l"/>
                <a:tab pos="3006725" algn="l"/>
                <a:tab pos="3921125" algn="l"/>
                <a:tab pos="4835525" algn="l"/>
                <a:tab pos="5749925" algn="l"/>
                <a:tab pos="6664325" algn="l"/>
                <a:tab pos="7578725" algn="l"/>
                <a:tab pos="8493125" algn="l"/>
                <a:tab pos="9407525" algn="l"/>
                <a:tab pos="10321925" algn="l"/>
              </a:tabLst>
            </a:pPr>
            <a:r>
              <a:rPr lang="en-US" sz="3200" b="1" dirty="0">
                <a:solidFill>
                  <a:srgbClr val="FFFFFF"/>
                </a:solidFill>
              </a:rPr>
              <a:t>Rakyat yang Sejahtera</a:t>
            </a:r>
          </a:p>
          <a:p>
            <a:pPr marL="608013" indent="-608013">
              <a:spcBef>
                <a:spcPts val="800"/>
              </a:spcBef>
              <a:buClr>
                <a:srgbClr val="FFFFFF"/>
              </a:buClr>
              <a:buFont typeface="Times New Roman" pitchFamily="18" charset="0"/>
              <a:buAutoNum type="arabicPeriod"/>
              <a:tabLst>
                <a:tab pos="1177925" algn="l"/>
                <a:tab pos="2092325" algn="l"/>
                <a:tab pos="3006725" algn="l"/>
                <a:tab pos="3921125" algn="l"/>
                <a:tab pos="4835525" algn="l"/>
                <a:tab pos="5749925" algn="l"/>
                <a:tab pos="6664325" algn="l"/>
                <a:tab pos="7578725" algn="l"/>
                <a:tab pos="8493125" algn="l"/>
                <a:tab pos="9407525" algn="l"/>
                <a:tab pos="10321925" algn="l"/>
              </a:tabLst>
            </a:pPr>
            <a:r>
              <a:rPr lang="en-US" sz="3200" b="1" dirty="0">
                <a:solidFill>
                  <a:srgbClr val="FFFFFF"/>
                </a:solidFill>
              </a:rPr>
              <a:t>SDM yang </a:t>
            </a:r>
            <a:r>
              <a:rPr lang="en-US" sz="3200" b="1" dirty="0" err="1">
                <a:solidFill>
                  <a:srgbClr val="FFFFFF"/>
                </a:solidFill>
              </a:rPr>
              <a:t>memiliki</a:t>
            </a:r>
            <a:r>
              <a:rPr lang="en-US" sz="3200" b="1" dirty="0">
                <a:solidFill>
                  <a:srgbClr val="FFFFFF"/>
                </a:solidFill>
              </a:rPr>
              <a:t> IQ, EQ, SQ, PQ</a:t>
            </a:r>
            <a:r>
              <a:rPr lang="id-ID" sz="3200" b="1" dirty="0">
                <a:solidFill>
                  <a:srgbClr val="FFFFFF"/>
                </a:solidFill>
              </a:rPr>
              <a:t>, AQ</a:t>
            </a:r>
            <a:r>
              <a:rPr lang="en-US" sz="3200" b="1" dirty="0">
                <a:solidFill>
                  <a:srgbClr val="FFFFFF"/>
                </a:solidFill>
              </a:rPr>
              <a:t> </a:t>
            </a:r>
            <a:r>
              <a:rPr lang="en-US" sz="3200" b="1" dirty="0" err="1">
                <a:solidFill>
                  <a:srgbClr val="FFFFFF"/>
                </a:solidFill>
              </a:rPr>
              <a:t>di</a:t>
            </a:r>
            <a:r>
              <a:rPr lang="en-US" sz="3200" b="1" dirty="0">
                <a:solidFill>
                  <a:srgbClr val="FFFFFF"/>
                </a:solidFill>
              </a:rPr>
              <a:t> </a:t>
            </a:r>
            <a:r>
              <a:rPr lang="en-US" sz="3200" b="1" dirty="0" err="1">
                <a:solidFill>
                  <a:srgbClr val="FFFFFF"/>
                </a:solidFill>
              </a:rPr>
              <a:t>atas</a:t>
            </a:r>
            <a:r>
              <a:rPr lang="en-US" sz="3200" b="1" dirty="0">
                <a:solidFill>
                  <a:srgbClr val="FFFFFF"/>
                </a:solidFill>
              </a:rPr>
              <a:t> rata-rata</a:t>
            </a: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228600" y="228600"/>
            <a:ext cx="8686800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d-ID" sz="3200" b="1">
                <a:solidFill>
                  <a:srgbClr val="000000"/>
                </a:solidFill>
              </a:rPr>
              <a:t>MENUJU TUJUAN KEMERDEKAAN</a:t>
            </a:r>
            <a:endParaRPr lang="en-US" sz="3200" b="1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5867400"/>
            <a:ext cx="51548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4000" b="1" dirty="0" smtClean="0">
                <a:solidFill>
                  <a:schemeClr val="bg1"/>
                </a:solidFill>
              </a:rPr>
              <a:t>REFORMASI BIROKRASI</a:t>
            </a:r>
            <a:endParaRPr lang="id-ID" sz="40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4000500" y="5448300"/>
            <a:ext cx="8382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792162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en-US" b="1" dirty="0" smtClean="0">
                <a:solidFill>
                  <a:schemeClr val="bg1"/>
                </a:solidFill>
              </a:rPr>
              <a:t>POLA KORUPSI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71600"/>
            <a:ext cx="4268788" cy="639762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MOTIF KORUPSI</a:t>
            </a:r>
            <a:endParaRPr lang="en-MY" sz="32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4268788" cy="4454525"/>
          </a:xfrm>
          <a:solidFill>
            <a:srgbClr val="FF0000"/>
          </a:solidFill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None/>
              <a:defRPr/>
            </a:pPr>
            <a:endParaRPr lang="en-US" b="1" dirty="0" smtClean="0"/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CORRUPTION BY NEED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CORRUPTION BY GREEDY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CORRUPTION BY OPORTUNITY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CORRUPTION BY EXPOSES</a:t>
            </a:r>
          </a:p>
          <a:p>
            <a:pPr>
              <a:buFont typeface="Wingdings" pitchFamily="2" charset="2"/>
              <a:buNone/>
              <a:defRPr/>
            </a:pPr>
            <a:endParaRPr lang="en-MY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371600"/>
            <a:ext cx="4191000" cy="639762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TARGET  KORUPSI</a:t>
            </a:r>
            <a:endParaRPr lang="en-MY" sz="32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194175" cy="4454525"/>
          </a:xfrm>
          <a:solidFill>
            <a:srgbClr val="FF0000"/>
          </a:solidFill>
        </p:spPr>
        <p:txBody>
          <a:bodyPr/>
          <a:lstStyle/>
          <a:p>
            <a:pPr eaLnBrk="1" hangingPunct="1">
              <a:defRPr/>
            </a:pPr>
            <a:endParaRPr lang="en-US" b="1" dirty="0" smtClean="0"/>
          </a:p>
          <a:p>
            <a:pPr eaLnBrk="1" hangingPunct="1"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MATERIEL CORRUPTION</a:t>
            </a:r>
          </a:p>
          <a:p>
            <a:pPr eaLnBrk="1" hangingPunct="1"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POLITICAL CORRUPTION</a:t>
            </a:r>
          </a:p>
          <a:p>
            <a:pPr eaLnBrk="1" hangingPunct="1"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INTELECTUAL CORRUPTION</a:t>
            </a:r>
          </a:p>
          <a:p>
            <a:pPr>
              <a:buFont typeface="Wingdings" pitchFamily="2" charset="2"/>
              <a:buNone/>
              <a:defRPr/>
            </a:pPr>
            <a:endParaRPr lang="en-MY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 txBox="1">
            <a:spLocks noGrp="1"/>
          </p:cNvSpPr>
          <p:nvPr/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</p:spPr>
        <p:txBody>
          <a:bodyPr lIns="0" rIns="0" anchor="b"/>
          <a:lstStyle/>
          <a:p>
            <a:pPr algn="r">
              <a:defRPr/>
            </a:pPr>
            <a:fld id="{E1560E45-48BD-42F0-BCF7-17ECF283B097}" type="slidenum">
              <a:rPr lang="en-US" sz="1200">
                <a:solidFill>
                  <a:schemeClr val="tx1">
                    <a:shade val="50000"/>
                  </a:schemeClr>
                </a:solidFill>
              </a:rPr>
              <a:pPr algn="r">
                <a:defRPr/>
              </a:pPr>
              <a:t>23</a:t>
            </a:fld>
            <a:endParaRPr lang="en-US" sz="1200">
              <a:solidFill>
                <a:schemeClr val="tx1">
                  <a:shade val="50000"/>
                </a:schemeClr>
              </a:solidFill>
            </a:endParaRPr>
          </a:p>
        </p:txBody>
      </p:sp>
      <p:pic>
        <p:nvPicPr>
          <p:cNvPr id="35843" name="Picture 2" descr="Ripp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457200" y="304800"/>
            <a:ext cx="8153400" cy="563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57200">
              <a:lnSpc>
                <a:spcPct val="58000"/>
              </a:lnSpc>
              <a:buClr>
                <a:srgbClr val="FA3C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b="1" dirty="0">
                <a:solidFill>
                  <a:schemeClr val="bg1"/>
                </a:solidFill>
                <a:cs typeface="Arial" charset="0"/>
              </a:rPr>
              <a:t>DELIK KORUPSI (UU N</a:t>
            </a:r>
            <a:r>
              <a:rPr lang="id-ID" sz="3200" b="1" dirty="0">
                <a:solidFill>
                  <a:schemeClr val="bg1"/>
                </a:solidFill>
                <a:cs typeface="Arial" charset="0"/>
              </a:rPr>
              <a:t>o</a:t>
            </a:r>
            <a:r>
              <a:rPr lang="en-GB" sz="3200" b="1" dirty="0">
                <a:solidFill>
                  <a:schemeClr val="bg1"/>
                </a:solidFill>
                <a:cs typeface="Arial" charset="0"/>
              </a:rPr>
              <a:t> 31/1999 </a:t>
            </a:r>
            <a:r>
              <a:rPr lang="id-ID" sz="3200" b="1" dirty="0">
                <a:solidFill>
                  <a:schemeClr val="bg1"/>
                </a:solidFill>
                <a:cs typeface="Arial" charset="0"/>
              </a:rPr>
              <a:t>jo UU No.</a:t>
            </a:r>
            <a:r>
              <a:rPr lang="en-GB" sz="3200" b="1" dirty="0">
                <a:solidFill>
                  <a:schemeClr val="bg1"/>
                </a:solidFill>
                <a:cs typeface="Arial" charset="0"/>
              </a:rPr>
              <a:t> 20/2001)</a:t>
            </a:r>
            <a:r>
              <a:rPr lang="ar-SA" sz="3200" b="1" dirty="0">
                <a:solidFill>
                  <a:schemeClr val="bg1"/>
                </a:solidFill>
                <a:cs typeface="Arial" charset="0"/>
              </a:rPr>
              <a:t>‏</a:t>
            </a:r>
            <a:endParaRPr lang="en-GB" sz="32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304800" y="1219200"/>
            <a:ext cx="8610600" cy="5334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KERUGIAN KEUANGAN NEGARA                                         (  2 JENIS 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2 &amp;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3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SUAP MENYUAP                                                                   ( 12 JENIS 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5 (1)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a, b;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5 (2);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6 (1)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a, b;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6 (2),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11</a:t>
            </a: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12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a, b, c, d 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13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PENGGELAPAN DALAM JABATAN                                         (  5 JENIS)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8,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9,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10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a, b, c.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PEMERASAN                                                                           (  3 JENIS)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12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e, f, g.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PERBUATAN CURANG                                                           (  6 JENIS)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7 (1)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a, b, c, d;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7 (2)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BENTURAN KEPENTINGAN DALAM PENGADAAN              (  1 JENIS)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12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i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	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GRATIFIKASI                                                                         (  1 JENIS)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Psal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12 B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None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-------------------------------------------------------------------------- 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None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   JUMLAH                                                                                     30 JENIS                        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None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</p:txBody>
      </p:sp>
      <p:pic>
        <p:nvPicPr>
          <p:cNvPr id="3584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4648200"/>
            <a:ext cx="1981200" cy="2209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381000" y="258763"/>
            <a:ext cx="8458200" cy="960437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000" b="1" dirty="0"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rPr>
              <a:t>P</a:t>
            </a:r>
            <a:r>
              <a:rPr lang="id-ID" sz="3000" b="1" dirty="0"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rPr>
              <a:t>ENYEBAB</a:t>
            </a:r>
            <a:r>
              <a:rPr lang="en-US" sz="3000" b="1" dirty="0"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rPr>
              <a:t> K</a:t>
            </a:r>
            <a:r>
              <a:rPr lang="id-ID" sz="3000" b="1" dirty="0"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rPr>
              <a:t>ORUPSI</a:t>
            </a:r>
            <a:endParaRPr lang="en-US" sz="3000" b="1" dirty="0">
              <a:solidFill>
                <a:schemeClr val="bg1"/>
              </a:solidFill>
              <a:latin typeface="Verdana" pitchFamily="34" charset="0"/>
              <a:cs typeface="Lucida Sans Unicode" pitchFamily="34" charset="0"/>
            </a:endParaRPr>
          </a:p>
        </p:txBody>
      </p:sp>
      <p:sp>
        <p:nvSpPr>
          <p:cNvPr id="12291" name="AutoShape 2"/>
          <p:cNvSpPr>
            <a:spLocks noChangeArrowheads="1"/>
          </p:cNvSpPr>
          <p:nvPr/>
        </p:nvSpPr>
        <p:spPr bwMode="auto">
          <a:xfrm>
            <a:off x="2776538" y="2466975"/>
            <a:ext cx="2952750" cy="2447925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90000" tIns="49680" rIns="90000" bIns="45000"/>
          <a:lstStyle/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>
                <a:solidFill>
                  <a:srgbClr val="FFFFFF"/>
                </a:solidFill>
                <a:latin typeface="Calibri" pitchFamily="34" charset="0"/>
                <a:cs typeface="Lucida Sans Unicode" pitchFamily="34" charset="0"/>
              </a:rPr>
              <a:t>Fraud</a:t>
            </a:r>
          </a:p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>
                <a:solidFill>
                  <a:srgbClr val="FFFFFF"/>
                </a:solidFill>
                <a:latin typeface="Calibri" pitchFamily="34" charset="0"/>
                <a:cs typeface="Lucida Sans Unicode" pitchFamily="34" charset="0"/>
              </a:rPr>
              <a:t>Triangle</a:t>
            </a:r>
          </a:p>
        </p:txBody>
      </p:sp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3043238" y="1819275"/>
            <a:ext cx="2305050" cy="574675"/>
          </a:xfrm>
          <a:prstGeom prst="rect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</p:spPr>
        <p:txBody>
          <a:bodyPr lIns="90000" tIns="49680" rIns="90000" bIns="45000"/>
          <a:lstStyle/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Lucida Sans Unicode" pitchFamily="34" charset="0"/>
              </a:rPr>
              <a:t>Perceived </a:t>
            </a:r>
          </a:p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Lucida Sans Unicode" pitchFamily="34" charset="0"/>
              </a:rPr>
              <a:t>Opportunity</a:t>
            </a:r>
          </a:p>
        </p:txBody>
      </p:sp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584200" y="4700588"/>
            <a:ext cx="2233613" cy="503237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lIns="90000" tIns="49680" rIns="90000" bIns="45000"/>
          <a:lstStyle/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Lucida Sans Unicode" pitchFamily="34" charset="0"/>
              </a:rPr>
              <a:t>Motive</a:t>
            </a:r>
          </a:p>
        </p:txBody>
      </p:sp>
      <p:sp>
        <p:nvSpPr>
          <p:cNvPr id="12294" name="Rectangle 5"/>
          <p:cNvSpPr>
            <a:spLocks noChangeArrowheads="1"/>
          </p:cNvSpPr>
          <p:nvPr/>
        </p:nvSpPr>
        <p:spPr bwMode="auto">
          <a:xfrm>
            <a:off x="5767388" y="4772025"/>
            <a:ext cx="2232025" cy="503238"/>
          </a:xfrm>
          <a:prstGeom prst="rect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lIns="90000" tIns="49680" rIns="90000" bIns="45000"/>
          <a:lstStyle/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Lucida Sans Unicode" pitchFamily="34" charset="0"/>
              </a:rPr>
              <a:t>Rationalization</a:t>
            </a:r>
          </a:p>
        </p:txBody>
      </p:sp>
      <p:sp>
        <p:nvSpPr>
          <p:cNvPr id="12295" name="Rectangle 6"/>
          <p:cNvSpPr>
            <a:spLocks noChangeArrowheads="1"/>
          </p:cNvSpPr>
          <p:nvPr/>
        </p:nvSpPr>
        <p:spPr bwMode="auto">
          <a:xfrm>
            <a:off x="1581150" y="5851525"/>
            <a:ext cx="6248400" cy="517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54000" rIns="90000" bIns="45000"/>
          <a:lstStyle/>
          <a:p>
            <a:pPr defTabSz="449263">
              <a:lnSpc>
                <a:spcPct val="95000"/>
              </a:lnSpc>
              <a:spcBef>
                <a:spcPts val="900"/>
              </a:spcBef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>
                <a:latin typeface="Times New Roman" pitchFamily="18" charset="0"/>
                <a:cs typeface="Lucida Sans Unicode" pitchFamily="34" charset="0"/>
              </a:rPr>
              <a:t>Donald R. Cressey, </a:t>
            </a:r>
            <a:r>
              <a:rPr lang="en-US" sz="1400" i="1">
                <a:latin typeface="Times New Roman" pitchFamily="18" charset="0"/>
                <a:cs typeface="Lucida Sans Unicode" pitchFamily="34" charset="0"/>
              </a:rPr>
              <a:t>others people money</a:t>
            </a:r>
            <a:r>
              <a:rPr lang="en-US" sz="1400">
                <a:latin typeface="Times New Roman" pitchFamily="18" charset="0"/>
                <a:cs typeface="Lucida Sans Unicode" pitchFamily="34" charset="0"/>
              </a:rPr>
              <a:t>, </a:t>
            </a:r>
            <a:r>
              <a:rPr lang="en-US" sz="1400" i="1">
                <a:latin typeface="Times New Roman" pitchFamily="18" charset="0"/>
                <a:cs typeface="Lucida Sans Unicode" pitchFamily="34" charset="0"/>
              </a:rPr>
              <a:t>A study in the social psychology of Embezzlement. </a:t>
            </a:r>
            <a:r>
              <a:rPr lang="en-US" sz="1400">
                <a:latin typeface="Times New Roman" pitchFamily="18" charset="0"/>
                <a:cs typeface="Lucida Sans Unicode" pitchFamily="34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j02997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sp>
        <p:nvSpPr>
          <p:cNvPr id="3993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533400" y="0"/>
            <a:ext cx="8123238" cy="990600"/>
          </a:xfrm>
        </p:spPr>
        <p:txBody>
          <a:bodyPr lIns="92160" tIns="46080" rIns="92160" bIns="46080" anchor="b"/>
          <a:lstStyle/>
          <a:p>
            <a:pPr algn="ctr" defTabSz="449263" eaLnBrk="1" hangingPunct="1">
              <a:buClr>
                <a:srgbClr val="000000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3200" b="1" dirty="0" smtClean="0">
                <a:solidFill>
                  <a:schemeClr val="bg1"/>
                </a:solidFill>
              </a:rPr>
              <a:t>RUANG LINGKUP PEMBERANTASAN KORUPSI</a:t>
            </a:r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457200" y="2743200"/>
            <a:ext cx="914400" cy="914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3352800" y="1143000"/>
            <a:ext cx="2362200" cy="22860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3429000" y="1219200"/>
            <a:ext cx="2362200" cy="23622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4648200" y="914400"/>
            <a:ext cx="914400" cy="914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3276600" y="1143000"/>
            <a:ext cx="2590800" cy="25146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>
            <a:off x="2438400" y="1295400"/>
            <a:ext cx="2286000" cy="25146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3733800" y="1066800"/>
            <a:ext cx="2438400" cy="2590800"/>
          </a:xfrm>
          <a:prstGeom prst="ellipse">
            <a:avLst/>
          </a:prstGeom>
          <a:solidFill>
            <a:srgbClr val="F7FE9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Instansi  </a:t>
            </a:r>
          </a:p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Pemerintah &amp;</a:t>
            </a:r>
          </a:p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Lembaga </a:t>
            </a:r>
          </a:p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Negara</a:t>
            </a:r>
          </a:p>
        </p:txBody>
      </p:sp>
      <p:sp>
        <p:nvSpPr>
          <p:cNvPr id="16395" name="Oval 11"/>
          <p:cNvSpPr>
            <a:spLocks noChangeArrowheads="1"/>
          </p:cNvSpPr>
          <p:nvPr/>
        </p:nvSpPr>
        <p:spPr bwMode="auto">
          <a:xfrm>
            <a:off x="3200400" y="1295400"/>
            <a:ext cx="2667000" cy="25908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2743200" y="3581400"/>
            <a:ext cx="914400" cy="914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1295400" y="3581400"/>
            <a:ext cx="2667000" cy="25908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1524000" y="3657600"/>
            <a:ext cx="2514600" cy="2514600"/>
          </a:xfrm>
          <a:prstGeom prst="ellipse">
            <a:avLst/>
          </a:prstGeom>
          <a:solidFill>
            <a:srgbClr val="F7FE9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Masyarakat</a:t>
            </a:r>
          </a:p>
        </p:txBody>
      </p:sp>
      <p:sp>
        <p:nvSpPr>
          <p:cNvPr id="16399" name="Oval 15"/>
          <p:cNvSpPr>
            <a:spLocks noChangeArrowheads="1"/>
          </p:cNvSpPr>
          <p:nvPr/>
        </p:nvSpPr>
        <p:spPr bwMode="auto">
          <a:xfrm>
            <a:off x="5867400" y="4114800"/>
            <a:ext cx="2667000" cy="2438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 rot="720000">
            <a:off x="5716588" y="4111625"/>
            <a:ext cx="2590800" cy="27432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401" name="Oval 17"/>
          <p:cNvSpPr>
            <a:spLocks noChangeArrowheads="1"/>
          </p:cNvSpPr>
          <p:nvPr/>
        </p:nvSpPr>
        <p:spPr bwMode="auto">
          <a:xfrm>
            <a:off x="5334000" y="3962400"/>
            <a:ext cx="2819400" cy="28956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5562600" y="3733800"/>
            <a:ext cx="2514600" cy="2438400"/>
          </a:xfrm>
          <a:prstGeom prst="ellipse">
            <a:avLst/>
          </a:prstGeom>
          <a:solidFill>
            <a:srgbClr val="F7FE9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Sektor Swasta</a:t>
            </a:r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 flipV="1">
            <a:off x="3505200" y="3273425"/>
            <a:ext cx="533400" cy="692150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>
            <a:off x="5867400" y="3276600"/>
            <a:ext cx="304800" cy="457200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 flipH="1">
            <a:off x="4111625" y="5029200"/>
            <a:ext cx="1301750" cy="1588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 flipH="1">
            <a:off x="3806825" y="3505200"/>
            <a:ext cx="463550" cy="609600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 flipH="1" flipV="1">
            <a:off x="6016625" y="3044825"/>
            <a:ext cx="387350" cy="539750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8" name="Line 24"/>
          <p:cNvSpPr>
            <a:spLocks noChangeShapeType="1"/>
          </p:cNvSpPr>
          <p:nvPr/>
        </p:nvSpPr>
        <p:spPr bwMode="auto">
          <a:xfrm>
            <a:off x="4114800" y="5334000"/>
            <a:ext cx="1295400" cy="1588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9" name="Text Box 25"/>
          <p:cNvSpPr txBox="1">
            <a:spLocks noChangeArrowheads="1"/>
          </p:cNvSpPr>
          <p:nvPr/>
        </p:nvSpPr>
        <p:spPr bwMode="auto">
          <a:xfrm>
            <a:off x="2905125" y="5943600"/>
            <a:ext cx="3952875" cy="525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buClr>
                <a:srgbClr val="336699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cs typeface="Arial" pitchFamily="34" charset="0"/>
              </a:rPr>
              <a:t>Komitmen</a:t>
            </a: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cs typeface="Arial" pitchFamily="34" charset="0"/>
              </a:rPr>
              <a:t>Semua</a:t>
            </a: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cs typeface="Arial" pitchFamily="34" charset="0"/>
              </a:rPr>
              <a:t>Pihak</a:t>
            </a:r>
            <a:endParaRPr lang="en-GB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410" name="Text Box 26"/>
          <p:cNvSpPr txBox="1">
            <a:spLocks noChangeArrowheads="1"/>
          </p:cNvSpPr>
          <p:nvPr/>
        </p:nvSpPr>
        <p:spPr bwMode="auto">
          <a:xfrm>
            <a:off x="7010400" y="2971800"/>
            <a:ext cx="2590800" cy="833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buClr>
                <a:srgbClr val="336699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Good Corporate                          </a:t>
            </a:r>
          </a:p>
          <a:p>
            <a:pPr defTabSz="449263" eaLnBrk="1" hangingPunct="1">
              <a:buClr>
                <a:srgbClr val="336699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Governance</a:t>
            </a:r>
          </a:p>
        </p:txBody>
      </p:sp>
      <p:sp>
        <p:nvSpPr>
          <p:cNvPr id="16411" name="Text Box 27"/>
          <p:cNvSpPr txBox="1">
            <a:spLocks noChangeArrowheads="1"/>
          </p:cNvSpPr>
          <p:nvPr/>
        </p:nvSpPr>
        <p:spPr bwMode="auto">
          <a:xfrm>
            <a:off x="762000" y="2895600"/>
            <a:ext cx="2467127" cy="833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Good Civil Society</a:t>
            </a:r>
          </a:p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Governance</a:t>
            </a:r>
          </a:p>
        </p:txBody>
      </p:sp>
      <p:sp>
        <p:nvSpPr>
          <p:cNvPr id="16412" name="Text Box 28"/>
          <p:cNvSpPr txBox="1">
            <a:spLocks noChangeArrowheads="1"/>
          </p:cNvSpPr>
          <p:nvPr/>
        </p:nvSpPr>
        <p:spPr bwMode="auto">
          <a:xfrm>
            <a:off x="6248400" y="1600200"/>
            <a:ext cx="1715255" cy="833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defTabSz="449263" eaLnBrk="1" hangingPunct="1">
              <a:buClr>
                <a:srgbClr val="336699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Good </a:t>
            </a:r>
          </a:p>
          <a:p>
            <a:pPr algn="ctr" defTabSz="449263" eaLnBrk="1" hangingPunct="1">
              <a:buClr>
                <a:srgbClr val="336699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Governance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76400"/>
          </a:xfrm>
          <a:solidFill>
            <a:srgbClr val="00B050"/>
          </a:solidFill>
        </p:spPr>
        <p:txBody>
          <a:bodyPr/>
          <a:lstStyle/>
          <a:p>
            <a:pPr algn="ctr">
              <a:defRPr/>
            </a:pPr>
            <a:r>
              <a:rPr lang="en-US" b="1" dirty="0" smtClean="0">
                <a:solidFill>
                  <a:schemeClr val="bg1"/>
                </a:solidFill>
              </a:rPr>
              <a:t>PENCEGAHAN KORUPSI: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i="1" dirty="0" smtClean="0">
                <a:solidFill>
                  <a:schemeClr val="bg1"/>
                </a:solidFill>
              </a:rPr>
              <a:t>GOOD GOVERNANCE</a:t>
            </a:r>
            <a:endParaRPr lang="en-MY" b="1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0"/>
            <a:ext cx="8540750" cy="4572000"/>
          </a:xfrm>
          <a:solidFill>
            <a:srgbClr val="00B050"/>
          </a:solidFill>
        </p:spPr>
        <p:txBody>
          <a:bodyPr>
            <a:normAutofit lnSpcReduction="10000"/>
          </a:bodyPr>
          <a:lstStyle/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defRPr/>
            </a:pPr>
            <a:endParaRPr lang="en-US" sz="1900" dirty="0" smtClean="0"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r>
              <a:rPr lang="en-US" sz="4800" dirty="0" smtClean="0">
                <a:cs typeface="Arial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Transparansi</a:t>
            </a: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Penegakkan</a:t>
            </a: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Hukum</a:t>
            </a: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Akuntabilitas</a:t>
            </a: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</a:t>
            </a: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Kemandiarian</a:t>
            </a: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,    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Pertanggungjawaban</a:t>
            </a: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&amp;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Kewajaran</a:t>
            </a: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>
              <a:buFont typeface="Wingdings" pitchFamily="2" charset="2"/>
              <a:buChar char="q"/>
              <a:defRPr/>
            </a:pPr>
            <a:endParaRPr lang="en-MY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4475"/>
            <a:ext cx="8613775" cy="74612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 dirty="0" smtClean="0"/>
              <a:t>TRANSPARANSI</a:t>
            </a:r>
            <a:endParaRPr lang="en-MY" b="1" dirty="0"/>
          </a:p>
        </p:txBody>
      </p:sp>
      <p:pic>
        <p:nvPicPr>
          <p:cNvPr id="18435" name="Picture 3" descr="F:\DCIM\100OLYMP\P11100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441960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 descr="F:\DCIM\100OLYMP\P111000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1219200"/>
            <a:ext cx="46482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 descr="F:\DCIM\100OLYMP\P1110018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3841750"/>
            <a:ext cx="46482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F:\DCIM\100OLYMP\P1110019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114800"/>
            <a:ext cx="4419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6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r" defTabSz="457200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8176DA4-72F0-4910-A1C3-A6AE3570131C}" type="slidenum">
              <a:rPr lang="en-US" sz="1400">
                <a:solidFill>
                  <a:srgbClr val="000000"/>
                </a:solidFill>
                <a:cs typeface="Arial" charset="0"/>
              </a:rPr>
              <a:pPr algn="r" defTabSz="457200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US" sz="1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3999" cy="685800"/>
          </a:xfrm>
          <a:solidFill>
            <a:srgbClr val="00B050"/>
          </a:solidFill>
        </p:spPr>
        <p:txBody>
          <a:bodyPr lIns="0" tIns="0" rIns="0" bIns="0">
            <a:normAutofit/>
          </a:bodyPr>
          <a:lstStyle/>
          <a:p>
            <a:pPr defTabSz="457200" eaLnBrk="1" hangingPunct="1">
              <a:lnSpc>
                <a:spcPct val="98000"/>
              </a:lnSpc>
              <a:buFont typeface="Verdana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dirty="0" smtClean="0">
                <a:solidFill>
                  <a:schemeClr val="bg1"/>
                </a:solidFill>
                <a:latin typeface="Bitstream Vera Sans" pitchFamily="34" charset="0"/>
              </a:rPr>
              <a:t>One Stop Service (OSS)‏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838200"/>
            <a:ext cx="4343400" cy="6019800"/>
          </a:xfrm>
          <a:solidFill>
            <a:srgbClr val="000080"/>
          </a:solidFill>
          <a:ln w="936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263525" indent="-263525" defTabSz="457200" eaLnBrk="1" hangingPunct="1">
              <a:lnSpc>
                <a:spcPct val="115000"/>
              </a:lnSpc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endParaRPr lang="en-GB" sz="14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Berbagai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jenis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/non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dapat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diurus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1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tempat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gedung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Tersedia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customer service</a:t>
            </a: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Masyarakat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hanya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berhubungan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dengan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customer service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untuk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mengurus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segala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jenis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 non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Pembayaran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biasanya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terpusat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kasir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/bank</a:t>
            </a: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Seluruh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proses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administratif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/non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dilaksanakan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1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tempat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Merekrut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tenaga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dari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instansi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 unit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untuk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melaksanakan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kegiatan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Transparan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dalam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hal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prosedur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,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waktu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,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biaya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,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persyaratan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Koordinasi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antara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instansi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baik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,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karena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instansi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memiliki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perwakilan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OSS</a:t>
            </a: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Memungkinkan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pengurusan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pararel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724400" y="914400"/>
            <a:ext cx="4419600" cy="5638800"/>
          </a:xfrm>
          <a:solidFill>
            <a:srgbClr val="000080"/>
          </a:solidFill>
          <a:ln w="936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263525" indent="-263525" defTabSz="457200" eaLnBrk="1" hangingPunct="1">
              <a:buFont typeface="Wingdings" pitchFamily="2" charset="2"/>
              <a:buChar char="v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2400" b="1" smtClean="0">
                <a:solidFill>
                  <a:srgbClr val="FFFFFF"/>
                </a:solidFill>
              </a:rPr>
              <a:t>Proses Pengurusan Perijinan </a:t>
            </a:r>
          </a:p>
          <a:p>
            <a:pPr marL="263525" indent="-263525" defTabSz="457200" eaLnBrk="1" hangingPunct="1">
              <a:lnSpc>
                <a:spcPct val="115000"/>
              </a:lnSpc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endParaRPr lang="en-GB" sz="2400" b="1" smtClean="0"/>
          </a:p>
          <a:p>
            <a:pPr marL="263525" indent="-263525" defTabSz="457200" eaLnBrk="1" hangingPunct="1">
              <a:lnSpc>
                <a:spcPct val="115000"/>
              </a:lnSpc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endParaRPr lang="en-GB" sz="2400" b="1" smtClean="0"/>
          </a:p>
        </p:txBody>
      </p:sp>
      <p:sp>
        <p:nvSpPr>
          <p:cNvPr id="43014" name="AutoShape 5"/>
          <p:cNvSpPr>
            <a:spLocks noChangeArrowheads="1"/>
          </p:cNvSpPr>
          <p:nvPr/>
        </p:nvSpPr>
        <p:spPr bwMode="auto">
          <a:xfrm>
            <a:off x="4419600" y="2743200"/>
            <a:ext cx="228600" cy="1524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301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914400"/>
            <a:ext cx="4419600" cy="5715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1"/>
          <p:cNvSpPr txBox="1">
            <a:spLocks noChangeArrowheads="1"/>
          </p:cNvSpPr>
          <p:nvPr/>
        </p:nvSpPr>
        <p:spPr bwMode="auto">
          <a:xfrm>
            <a:off x="431800" y="252413"/>
            <a:ext cx="5314950" cy="317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1028" name="Text Box 2"/>
          <p:cNvSpPr txBox="1">
            <a:spLocks noChangeArrowheads="1"/>
          </p:cNvSpPr>
          <p:nvPr/>
        </p:nvSpPr>
        <p:spPr bwMode="auto">
          <a:xfrm>
            <a:off x="1787525" y="850900"/>
            <a:ext cx="171450" cy="42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87947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80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lIns="36720" tIns="36720" rIns="36720" bIns="36720"/>
          <a:lstStyle/>
          <a:p>
            <a:pPr algn="ctr" eaLnBrk="1" hangingPunct="1">
              <a:spcBef>
                <a:spcPts val="2250"/>
              </a:spcBef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charset="0"/>
              </a:rPr>
              <a:t>Dampak Perijinan One Stop Service 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285750" y="1054100"/>
            <a:ext cx="2952750" cy="1079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Dampak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Langsung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: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Pengurangan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waktu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(</a:t>
            </a:r>
            <a:r>
              <a:rPr lang="en-GB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hari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)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GB" sz="16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GB" sz="16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246063" y="2022475"/>
          <a:ext cx="7221537" cy="4606925"/>
        </p:xfrm>
        <a:graphic>
          <a:graphicData uri="http://schemas.openxmlformats.org/presentationml/2006/ole">
            <p:oleObj spid="_x0000_s63490" r:id="rId4" imgW="7438949" imgH="3590849" progId="Excel.Sheet.8">
              <p:embed/>
            </p:oleObj>
          </a:graphicData>
        </a:graphic>
      </p:graphicFrame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6891338" y="6583363"/>
            <a:ext cx="2254250" cy="276225"/>
          </a:xfrm>
          <a:prstGeom prst="rect">
            <a:avLst/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spcBef>
                <a:spcPts val="300"/>
              </a:spcBef>
              <a:buSzPct val="8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200" b="1">
                <a:solidFill>
                  <a:srgbClr val="000000"/>
                </a:solidFill>
                <a:latin typeface="Book Antiqua" pitchFamily="18" charset="0"/>
              </a:rPr>
              <a:t>Sumber: Sintap Pare Pare</a:t>
            </a:r>
          </a:p>
        </p:txBody>
      </p:sp>
      <p:sp>
        <p:nvSpPr>
          <p:cNvPr id="1032" name="AutoShape 7"/>
          <p:cNvSpPr>
            <a:spLocks noChangeArrowheads="1"/>
          </p:cNvSpPr>
          <p:nvPr/>
        </p:nvSpPr>
        <p:spPr bwMode="auto">
          <a:xfrm>
            <a:off x="4495800" y="762000"/>
            <a:ext cx="4648200" cy="1828800"/>
          </a:xfrm>
          <a:prstGeom prst="cloudCallout">
            <a:avLst>
              <a:gd name="adj1" fmla="val -36375"/>
              <a:gd name="adj2" fmla="val 110593"/>
            </a:avLst>
          </a:prstGeom>
          <a:solidFill>
            <a:srgbClr val="FFCCFF">
              <a:alpha val="50195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5000" rIns="90000" bIns="45000"/>
          <a:lstStyle/>
          <a:p>
            <a:pPr marL="228600" indent="-227013" algn="ctr" eaLnBrk="1" hangingPunct="1">
              <a:buSzPct val="4500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</a:pPr>
            <a:r>
              <a:rPr lang="en-US" b="1">
                <a:solidFill>
                  <a:srgbClr val="000000"/>
                </a:solidFill>
              </a:rPr>
              <a:t>HO : Ijin gangguan</a:t>
            </a:r>
          </a:p>
          <a:p>
            <a:pPr marL="228600" indent="-227013" algn="ctr" eaLnBrk="1" hangingPunct="1">
              <a:buSzPct val="4500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</a:pPr>
            <a:r>
              <a:rPr lang="en-US" b="1">
                <a:solidFill>
                  <a:srgbClr val="000000"/>
                </a:solidFill>
              </a:rPr>
              <a:t>TDI : Tanda Daftar Industri</a:t>
            </a:r>
          </a:p>
          <a:p>
            <a:pPr marL="228600" indent="-227013" algn="ctr" eaLnBrk="1" hangingPunct="1">
              <a:buSzPct val="4500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</a:pPr>
            <a:r>
              <a:rPr lang="en-US" b="1">
                <a:solidFill>
                  <a:srgbClr val="000000"/>
                </a:solidFill>
              </a:rPr>
              <a:t>TDP : TD Perusahaan</a:t>
            </a:r>
          </a:p>
          <a:p>
            <a:pPr marL="228600" indent="-227013" algn="ctr" eaLnBrk="1" hangingPunct="1">
              <a:buSzPct val="4500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</a:pPr>
            <a:r>
              <a:rPr lang="en-US" b="1">
                <a:solidFill>
                  <a:srgbClr val="000000"/>
                </a:solidFill>
              </a:rPr>
              <a:t>SIUP : Surat Ijin Usaha Perdagangan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10600" cy="1295400"/>
          </a:xfrm>
          <a:solidFill>
            <a:srgbClr val="FF0000"/>
          </a:solidFill>
        </p:spPr>
        <p:txBody>
          <a:bodyPr lIns="90000" tIns="46800" rIns="90000" bIns="46800">
            <a:normAutofit fontScale="90000"/>
          </a:bodyPr>
          <a:lstStyle/>
          <a:p>
            <a:pPr algn="ctr" eaLnBrk="1" hangingPunct="1">
              <a:defRPr/>
            </a:pPr>
            <a:r>
              <a:rPr lang="en-US" sz="4000" b="1" dirty="0" smtClean="0">
                <a:solidFill>
                  <a:schemeClr val="bg1"/>
                </a:solidFill>
              </a:rPr>
              <a:t>KORUPSI SEBAGAI 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r>
              <a:rPr lang="en-US" sz="4000" b="1" i="1" dirty="0" smtClean="0">
                <a:solidFill>
                  <a:schemeClr val="bg1"/>
                </a:solidFill>
              </a:rPr>
              <a:t>EXTRA ORDINARY CRIME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752600"/>
            <a:ext cx="8686800" cy="4876800"/>
          </a:xfrm>
          <a:solidFill>
            <a:srgbClr val="FF0000"/>
          </a:solidFill>
        </p:spPr>
        <p:txBody>
          <a:bodyPr lIns="0" tIns="0" rIns="0" bIns="0"/>
          <a:lstStyle/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Font typeface="Wingdings" pitchFamily="2" charset="2"/>
              <a:buChar char="q"/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Bersifat</a:t>
            </a:r>
            <a:r>
              <a:rPr lang="en-US" b="1" dirty="0" smtClean="0">
                <a:solidFill>
                  <a:schemeClr val="bg1"/>
                </a:solidFill>
              </a:rPr>
              <a:t> Trans </a:t>
            </a:r>
            <a:r>
              <a:rPr lang="en-US" b="1" dirty="0" err="1" smtClean="0">
                <a:solidFill>
                  <a:schemeClr val="bg1"/>
                </a:solidFill>
              </a:rPr>
              <a:t>Nasional</a:t>
            </a: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Font typeface="Wingdings" pitchFamily="2" charset="2"/>
              <a:buChar char="q"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Clr>
                <a:schemeClr val="bg1"/>
              </a:buClr>
              <a:buFont typeface="Wingdings" pitchFamily="2" charset="2"/>
              <a:buChar char="q"/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Pembuktian</a:t>
            </a:r>
            <a:r>
              <a:rPr lang="en-US" b="1" dirty="0" smtClean="0">
                <a:solidFill>
                  <a:schemeClr val="bg1"/>
                </a:solidFill>
              </a:rPr>
              <a:t> yang </a:t>
            </a:r>
            <a:r>
              <a:rPr lang="en-US" b="1" dirty="0" err="1" smtClean="0">
                <a:solidFill>
                  <a:schemeClr val="bg1"/>
                </a:solidFill>
              </a:rPr>
              <a:t>Sukar</a:t>
            </a: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Clr>
                <a:schemeClr val="bg1"/>
              </a:buClr>
              <a:buFont typeface="Wingdings" pitchFamily="2" charset="2"/>
              <a:buChar char="q"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Clr>
                <a:schemeClr val="bg1"/>
              </a:buClr>
              <a:buFont typeface="Wingdings" pitchFamily="2" charset="2"/>
              <a:buChar char="q"/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Bisnis</a:t>
            </a:r>
            <a:r>
              <a:rPr lang="en-US" b="1" dirty="0" smtClean="0">
                <a:solidFill>
                  <a:schemeClr val="bg1"/>
                </a:solidFill>
              </a:rPr>
              <a:t> yang  </a:t>
            </a:r>
            <a:r>
              <a:rPr lang="en-US" b="1" dirty="0" err="1" smtClean="0">
                <a:solidFill>
                  <a:schemeClr val="bg1"/>
                </a:solidFill>
              </a:rPr>
              <a:t>Menjanjikan</a:t>
            </a: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Clr>
                <a:schemeClr val="bg1"/>
              </a:buClr>
              <a:buFont typeface="Wingdings" pitchFamily="2" charset="2"/>
              <a:buChar char="q"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Clr>
                <a:schemeClr val="bg1"/>
              </a:buClr>
              <a:buFont typeface="Wingdings" pitchFamily="2" charset="2"/>
              <a:buChar char="q"/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Dampak</a:t>
            </a:r>
            <a:r>
              <a:rPr lang="en-US" b="1" dirty="0" smtClean="0">
                <a:solidFill>
                  <a:schemeClr val="bg1"/>
                </a:solidFill>
              </a:rPr>
              <a:t> yang </a:t>
            </a:r>
            <a:r>
              <a:rPr lang="en-US" b="1" dirty="0" err="1" smtClean="0">
                <a:solidFill>
                  <a:schemeClr val="bg1"/>
                </a:solidFill>
              </a:rPr>
              <a:t>Luar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Biasa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180975" y="1516063"/>
            <a:ext cx="2012950" cy="5265160"/>
          </a:xfrm>
          <a:prstGeom prst="rect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Dampak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Langsung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:</a:t>
            </a: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Pengurangan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biaya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(</a:t>
            </a: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ribu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Rupiah)</a:t>
            </a: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GB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GB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GB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Tidak</a:t>
            </a:r>
            <a:r>
              <a:rPr lang="en-GB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Langsung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:</a:t>
            </a: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Meningkatkan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PAD</a:t>
            </a: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Mengurangi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Korupsi</a:t>
            </a:r>
            <a:endParaRPr lang="en-GB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279525" y="1066800"/>
          <a:ext cx="7953375" cy="5527675"/>
        </p:xfrm>
        <a:graphic>
          <a:graphicData uri="http://schemas.openxmlformats.org/presentationml/2006/ole">
            <p:oleObj spid="_x0000_s64514" r:id="rId4" imgW="9982200" imgH="5438851" progId="Excel.Sheet.8">
              <p:embed/>
            </p:oleObj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6891338" y="6583363"/>
            <a:ext cx="2254250" cy="276225"/>
          </a:xfrm>
          <a:prstGeom prst="rect">
            <a:avLst/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spcBef>
                <a:spcPts val="300"/>
              </a:spcBef>
              <a:buSzPct val="8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200" b="1">
                <a:solidFill>
                  <a:srgbClr val="000000"/>
                </a:solidFill>
                <a:latin typeface="Book Antiqua" pitchFamily="18" charset="0"/>
              </a:rPr>
              <a:t>Sumber: Sintap Pare Pare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87947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80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lIns="36720" tIns="36720" rIns="36720" bIns="36720"/>
          <a:lstStyle/>
          <a:p>
            <a:pPr algn="ctr" eaLnBrk="1" hangingPunct="1">
              <a:spcBef>
                <a:spcPts val="2250"/>
              </a:spcBef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charset="0"/>
              </a:rPr>
              <a:t>Dampak Perijinan One Stop Service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en-US" b="1" dirty="0" smtClean="0">
                <a:solidFill>
                  <a:schemeClr val="bg1"/>
                </a:solidFill>
              </a:rPr>
              <a:t>PENEGAKKAN HUKUM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540750" cy="4876800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just">
              <a:defRPr/>
            </a:pPr>
            <a:r>
              <a:rPr lang="en-US" sz="4000" b="1" dirty="0" err="1" smtClean="0">
                <a:solidFill>
                  <a:schemeClr val="bg1"/>
                </a:solidFill>
              </a:rPr>
              <a:t>Harmonisasi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sistem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perundang-undangan</a:t>
            </a:r>
            <a:r>
              <a:rPr lang="en-US" sz="4000" b="1" dirty="0" smtClean="0">
                <a:solidFill>
                  <a:schemeClr val="bg1"/>
                </a:solidFill>
              </a:rPr>
              <a:t> yang </a:t>
            </a:r>
            <a:r>
              <a:rPr lang="en-US" sz="4000" b="1" dirty="0" err="1" smtClean="0">
                <a:solidFill>
                  <a:schemeClr val="bg1"/>
                </a:solidFill>
              </a:rPr>
              <a:t>terkait</a:t>
            </a:r>
            <a:endParaRPr lang="en-US" sz="4000" b="1" dirty="0" smtClean="0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en-US" sz="4000" b="1" dirty="0" err="1" smtClean="0">
                <a:solidFill>
                  <a:schemeClr val="bg1"/>
                </a:solidFill>
              </a:rPr>
              <a:t>Jenis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hukuman</a:t>
            </a:r>
            <a:r>
              <a:rPr lang="en-US" sz="4000" b="1" dirty="0" smtClean="0">
                <a:solidFill>
                  <a:schemeClr val="bg1"/>
                </a:solidFill>
              </a:rPr>
              <a:t> yang </a:t>
            </a:r>
            <a:r>
              <a:rPr lang="en-US" sz="4000" b="1" dirty="0" err="1" smtClean="0">
                <a:solidFill>
                  <a:schemeClr val="bg1"/>
                </a:solidFill>
              </a:rPr>
              <a:t>menjerakan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dan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berdampak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luas</a:t>
            </a:r>
            <a:endParaRPr lang="en-US" sz="4000" b="1" dirty="0" smtClean="0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en-US" sz="4000" b="1" dirty="0" smtClean="0">
                <a:solidFill>
                  <a:schemeClr val="bg1"/>
                </a:solidFill>
              </a:rPr>
              <a:t>SOP yang </a:t>
            </a:r>
            <a:r>
              <a:rPr lang="en-US" sz="4000" b="1" dirty="0" err="1" smtClean="0">
                <a:solidFill>
                  <a:schemeClr val="bg1"/>
                </a:solidFill>
              </a:rPr>
              <a:t>menerapkan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asas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i="1" dirty="0" smtClean="0">
                <a:solidFill>
                  <a:schemeClr val="bg1"/>
                </a:solidFill>
              </a:rPr>
              <a:t>zero tolerance</a:t>
            </a:r>
          </a:p>
          <a:p>
            <a:pPr algn="just">
              <a:defRPr/>
            </a:pPr>
            <a:r>
              <a:rPr lang="en-US" sz="4000" b="1" dirty="0" err="1" smtClean="0">
                <a:solidFill>
                  <a:schemeClr val="bg1"/>
                </a:solidFill>
              </a:rPr>
              <a:t>Kode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Etik</a:t>
            </a:r>
            <a:r>
              <a:rPr lang="en-US" sz="4000" b="1" dirty="0" smtClean="0">
                <a:solidFill>
                  <a:schemeClr val="bg1"/>
                </a:solidFill>
              </a:rPr>
              <a:t> yang </a:t>
            </a:r>
            <a:r>
              <a:rPr lang="en-US" sz="4000" b="1" dirty="0" err="1" smtClean="0">
                <a:solidFill>
                  <a:schemeClr val="bg1"/>
                </a:solidFill>
              </a:rPr>
              <a:t>aplikatif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endParaRPr lang="en-MY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4475"/>
            <a:ext cx="8686800" cy="7461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 dirty="0" smtClean="0">
                <a:solidFill>
                  <a:schemeClr val="bg1"/>
                </a:solidFill>
              </a:rPr>
              <a:t>AKUNTABILITAS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86400"/>
          </a:xfrm>
          <a:solidFill>
            <a:srgbClr val="FF0000"/>
          </a:solidFill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§"/>
              <a:defRPr/>
            </a:pPr>
            <a:r>
              <a:rPr lang="en-MY" b="1" dirty="0" err="1" smtClean="0">
                <a:solidFill>
                  <a:schemeClr val="bg1"/>
                </a:solidFill>
              </a:rPr>
              <a:t>akuntabilitas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politik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dari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pemerintah</a:t>
            </a:r>
            <a:r>
              <a:rPr lang="en-MY" b="1" dirty="0" smtClean="0">
                <a:solidFill>
                  <a:schemeClr val="bg1"/>
                </a:solidFill>
              </a:rPr>
              <a:t> via DPR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MY" b="1" dirty="0" err="1" smtClean="0">
                <a:solidFill>
                  <a:schemeClr val="bg1"/>
                </a:solidFill>
              </a:rPr>
              <a:t>akuntabilitas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keuangan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melalui</a:t>
            </a:r>
            <a:r>
              <a:rPr lang="en-MY" b="1" dirty="0" smtClean="0">
                <a:solidFill>
                  <a:schemeClr val="bg1"/>
                </a:solidFill>
              </a:rPr>
              <a:t>  BPK 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MY" b="1" dirty="0" err="1" smtClean="0">
                <a:solidFill>
                  <a:schemeClr val="bg1"/>
                </a:solidFill>
              </a:rPr>
              <a:t>akuntabilitas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hukum</a:t>
            </a:r>
            <a:r>
              <a:rPr lang="en-MY" b="1" dirty="0" smtClean="0">
                <a:solidFill>
                  <a:schemeClr val="bg1"/>
                </a:solidFill>
              </a:rPr>
              <a:t>, </a:t>
            </a:r>
            <a:r>
              <a:rPr lang="en-MY" b="1" dirty="0" err="1" smtClean="0">
                <a:solidFill>
                  <a:schemeClr val="bg1"/>
                </a:solidFill>
              </a:rPr>
              <a:t>dalam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bentuk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aturan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hukum</a:t>
            </a:r>
            <a:r>
              <a:rPr lang="en-MY" b="1" dirty="0" smtClean="0">
                <a:solidFill>
                  <a:schemeClr val="bg1"/>
                </a:solidFill>
              </a:rPr>
              <a:t>, </a:t>
            </a:r>
            <a:r>
              <a:rPr lang="en-MY" b="1" dirty="0" err="1" smtClean="0">
                <a:solidFill>
                  <a:schemeClr val="bg1"/>
                </a:solidFill>
              </a:rPr>
              <a:t>reformasi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hukum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dan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pengembangan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perangkat</a:t>
            </a:r>
            <a:r>
              <a:rPr lang="en-MY" b="1" dirty="0" smtClean="0">
                <a:solidFill>
                  <a:schemeClr val="bg1"/>
                </a:solidFill>
              </a:rPr>
              <a:t>  </a:t>
            </a:r>
            <a:r>
              <a:rPr lang="en-MY" b="1" dirty="0" err="1" smtClean="0">
                <a:solidFill>
                  <a:schemeClr val="bg1"/>
                </a:solidFill>
              </a:rPr>
              <a:t>hukum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MY" b="1" dirty="0" err="1" smtClean="0">
                <a:solidFill>
                  <a:schemeClr val="bg1"/>
                </a:solidFill>
              </a:rPr>
              <a:t>akuntabilitas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ekonomi</a:t>
            </a:r>
            <a:r>
              <a:rPr lang="en-MY" b="1" dirty="0" smtClean="0">
                <a:solidFill>
                  <a:schemeClr val="bg1"/>
                </a:solidFill>
              </a:rPr>
              <a:t> (</a:t>
            </a:r>
            <a:r>
              <a:rPr lang="en-MY" b="1" dirty="0" err="1" smtClean="0">
                <a:solidFill>
                  <a:schemeClr val="bg1"/>
                </a:solidFill>
              </a:rPr>
              <a:t>efisiensi</a:t>
            </a:r>
            <a:r>
              <a:rPr lang="en-MY" b="1" dirty="0" smtClean="0">
                <a:solidFill>
                  <a:schemeClr val="bg1"/>
                </a:solidFill>
              </a:rPr>
              <a:t>), </a:t>
            </a:r>
            <a:r>
              <a:rPr lang="en-MY" b="1" dirty="0" err="1" smtClean="0">
                <a:solidFill>
                  <a:schemeClr val="bg1"/>
                </a:solidFill>
              </a:rPr>
              <a:t>dalam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bentuk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likuiditas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dan</a:t>
            </a:r>
            <a:r>
              <a:rPr lang="en-MY" b="1" dirty="0" smtClean="0">
                <a:solidFill>
                  <a:schemeClr val="bg1"/>
                </a:solidFill>
              </a:rPr>
              <a:t> (</a:t>
            </a:r>
            <a:r>
              <a:rPr lang="en-MY" b="1" dirty="0" err="1" smtClean="0">
                <a:solidFill>
                  <a:schemeClr val="bg1"/>
                </a:solidFill>
              </a:rPr>
              <a:t>tidak</a:t>
            </a:r>
            <a:r>
              <a:rPr lang="en-MY" b="1" dirty="0" smtClean="0">
                <a:solidFill>
                  <a:schemeClr val="bg1"/>
                </a:solidFill>
              </a:rPr>
              <a:t>) </a:t>
            </a:r>
            <a:r>
              <a:rPr lang="en-MY" b="1" dirty="0" err="1" smtClean="0">
                <a:solidFill>
                  <a:schemeClr val="bg1"/>
                </a:solidFill>
              </a:rPr>
              <a:t>kepailitan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dalam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suatu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pemerintahan</a:t>
            </a:r>
            <a:r>
              <a:rPr lang="en-MY" b="1" dirty="0" smtClean="0">
                <a:solidFill>
                  <a:schemeClr val="bg1"/>
                </a:solidFill>
              </a:rPr>
              <a:t> yang </a:t>
            </a:r>
            <a:r>
              <a:rPr lang="en-MY" b="1" dirty="0" err="1" smtClean="0">
                <a:solidFill>
                  <a:schemeClr val="bg1"/>
                </a:solidFill>
              </a:rPr>
              <a:t>demokratis</a:t>
            </a:r>
            <a:r>
              <a:rPr lang="en-MY" b="1" dirty="0" smtClean="0">
                <a:solidFill>
                  <a:schemeClr val="bg1"/>
                </a:solidFill>
              </a:rPr>
              <a:t>, </a:t>
            </a:r>
            <a:r>
              <a:rPr lang="en-MY" b="1" dirty="0" err="1" smtClean="0">
                <a:solidFill>
                  <a:schemeClr val="bg1"/>
                </a:solidFill>
              </a:rPr>
              <a:t>tanggung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gugat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rakyat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melalui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sistem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perwakilan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0668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1" algn="ctr">
              <a:defRPr/>
            </a:pPr>
            <a:r>
              <a:rPr lang="en-US" sz="3600" b="1" dirty="0" smtClean="0">
                <a:cs typeface="Arial" charset="0"/>
              </a:rPr>
              <a:t/>
            </a:r>
            <a:br>
              <a:rPr lang="en-US" sz="3600" b="1" dirty="0" smtClean="0">
                <a:cs typeface="Arial" charset="0"/>
              </a:rPr>
            </a:br>
            <a:r>
              <a:rPr lang="en-US" sz="3600" b="1" dirty="0" err="1" smtClean="0">
                <a:cs typeface="Arial" charset="0"/>
              </a:rPr>
              <a:t>Kemandirian</a:t>
            </a:r>
            <a:r>
              <a:rPr lang="en-US" sz="3600" b="1" dirty="0" smtClean="0">
                <a:cs typeface="Arial" charset="0"/>
              </a:rPr>
              <a:t>,  </a:t>
            </a:r>
            <a:r>
              <a:rPr lang="en-US" sz="3600" b="1" dirty="0" err="1" smtClean="0">
                <a:cs typeface="Arial" charset="0"/>
              </a:rPr>
              <a:t>Pertanggungjawaban</a:t>
            </a:r>
            <a:r>
              <a:rPr lang="en-US" sz="3600" b="1" dirty="0" smtClean="0">
                <a:cs typeface="Arial" charset="0"/>
              </a:rPr>
              <a:t>,  </a:t>
            </a:r>
            <a:br>
              <a:rPr lang="en-US" sz="3600" b="1" dirty="0" smtClean="0">
                <a:cs typeface="Arial" charset="0"/>
              </a:rPr>
            </a:br>
            <a:r>
              <a:rPr lang="en-US" sz="3600" b="1" dirty="0" err="1" smtClean="0">
                <a:cs typeface="Arial" charset="0"/>
              </a:rPr>
              <a:t>dan</a:t>
            </a:r>
            <a:r>
              <a:rPr lang="en-US" sz="3600" b="1" dirty="0" smtClean="0">
                <a:cs typeface="Arial" charset="0"/>
              </a:rPr>
              <a:t> </a:t>
            </a:r>
            <a:r>
              <a:rPr lang="en-US" sz="3600" b="1" dirty="0" err="1" smtClean="0">
                <a:cs typeface="Arial" charset="0"/>
              </a:rPr>
              <a:t>Kewajaran</a:t>
            </a:r>
            <a:r>
              <a:rPr lang="en-US" sz="3600" b="1" dirty="0" smtClean="0">
                <a:cs typeface="Arial" charset="0"/>
              </a:rPr>
              <a:t/>
            </a:r>
            <a:br>
              <a:rPr lang="en-US" sz="3600" b="1" dirty="0" smtClean="0">
                <a:cs typeface="Arial" charset="0"/>
              </a:rPr>
            </a:br>
            <a:endParaRPr lang="en-MY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51054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just">
              <a:defRPr/>
            </a:pPr>
            <a:r>
              <a:rPr lang="en-US" sz="3600" b="1" dirty="0" err="1" smtClean="0"/>
              <a:t>Setiap</a:t>
            </a:r>
            <a:r>
              <a:rPr lang="en-US" sz="3600" b="1" dirty="0" smtClean="0"/>
              <a:t> unit </a:t>
            </a:r>
            <a:r>
              <a:rPr lang="en-US" sz="3600" b="1" dirty="0" err="1" smtClean="0"/>
              <a:t>dan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individu</a:t>
            </a:r>
            <a:r>
              <a:rPr lang="en-US" sz="3600" b="1" dirty="0" smtClean="0"/>
              <a:t>, </a:t>
            </a:r>
            <a:r>
              <a:rPr lang="en-US" sz="3600" b="1" dirty="0" err="1" smtClean="0"/>
              <a:t>mandiri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dalam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tugas</a:t>
            </a:r>
            <a:r>
              <a:rPr lang="en-US" sz="3600" b="1" dirty="0" smtClean="0"/>
              <a:t>,  </a:t>
            </a:r>
            <a:r>
              <a:rPr lang="en-US" sz="3600" b="1" dirty="0" err="1" smtClean="0"/>
              <a:t>sesuai</a:t>
            </a:r>
            <a:r>
              <a:rPr lang="en-US" sz="3600" b="1" dirty="0" smtClean="0"/>
              <a:t> </a:t>
            </a:r>
            <a:r>
              <a:rPr lang="en-US" sz="3600" b="1" i="1" dirty="0" smtClean="0"/>
              <a:t>job description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dan</a:t>
            </a:r>
            <a:r>
              <a:rPr lang="en-US" sz="3600" b="1" dirty="0" smtClean="0"/>
              <a:t> SOP </a:t>
            </a:r>
          </a:p>
          <a:p>
            <a:pPr algn="just">
              <a:defRPr/>
            </a:pPr>
            <a:r>
              <a:rPr lang="en-US" sz="3600" b="1" dirty="0" err="1" smtClean="0"/>
              <a:t>Pertanggung-jawaban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dilakukan</a:t>
            </a:r>
            <a:r>
              <a:rPr lang="en-US" sz="3600" b="1" dirty="0" smtClean="0"/>
              <a:t>  </a:t>
            </a:r>
            <a:r>
              <a:rPr lang="en-US" sz="3600" b="1" dirty="0" err="1" smtClean="0"/>
              <a:t>melalui</a:t>
            </a:r>
            <a:r>
              <a:rPr lang="en-US" sz="3600" b="1" dirty="0" smtClean="0"/>
              <a:t>  </a:t>
            </a:r>
            <a:r>
              <a:rPr lang="en-US" sz="3600" b="1" dirty="0" err="1" smtClean="0"/>
              <a:t>pengawasan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melekat</a:t>
            </a:r>
            <a:r>
              <a:rPr lang="en-US" sz="3600" b="1" dirty="0" smtClean="0"/>
              <a:t>, </a:t>
            </a:r>
            <a:r>
              <a:rPr lang="en-US" sz="3600" b="1" dirty="0" err="1" smtClean="0"/>
              <a:t>sidak</a:t>
            </a:r>
            <a:r>
              <a:rPr lang="en-US" sz="3600" b="1" dirty="0" smtClean="0"/>
              <a:t>, </a:t>
            </a:r>
            <a:r>
              <a:rPr lang="en-US" sz="3600" b="1" dirty="0" err="1" smtClean="0"/>
              <a:t>dan</a:t>
            </a:r>
            <a:r>
              <a:rPr lang="en-US" sz="3600" b="1" dirty="0" smtClean="0"/>
              <a:t> audit SDM</a:t>
            </a:r>
          </a:p>
          <a:p>
            <a:pPr algn="just">
              <a:defRPr/>
            </a:pPr>
            <a:r>
              <a:rPr lang="en-US" sz="3600" b="1" dirty="0" err="1" smtClean="0"/>
              <a:t>Pelaksanaan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tugas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pertanggung-jawaban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dilakukan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secara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proporsional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sesuai</a:t>
            </a:r>
            <a:r>
              <a:rPr lang="en-US" sz="3600" b="1" dirty="0" smtClean="0"/>
              <a:t> KPI </a:t>
            </a:r>
            <a:r>
              <a:rPr lang="en-US" sz="3600" b="1" dirty="0" err="1" smtClean="0"/>
              <a:t>lembaga</a:t>
            </a:r>
            <a:r>
              <a:rPr lang="en-US" sz="3600" b="1" dirty="0" smtClean="0"/>
              <a:t>, unit, </a:t>
            </a:r>
            <a:r>
              <a:rPr lang="en-US" sz="3600" b="1" dirty="0" err="1" smtClean="0"/>
              <a:t>dan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individu</a:t>
            </a:r>
            <a:endParaRPr lang="en-MY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228600"/>
            <a:ext cx="8686800" cy="1219199"/>
          </a:xfrm>
          <a:solidFill>
            <a:srgbClr val="00B050"/>
          </a:solidFill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INSTRUMEN </a:t>
            </a:r>
            <a:br>
              <a:rPr lang="en-US" sz="4000" b="1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4000" b="1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PENCEGAHAN KORUPSI</a:t>
            </a:r>
            <a:endParaRPr lang="en-US" sz="4000" b="1" kern="1200" dirty="0">
              <a:ln w="6350">
                <a:noFill/>
              </a:ln>
              <a:solidFill>
                <a:schemeClr val="bg1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2772" name="Content Placeholder 2"/>
          <p:cNvSpPr>
            <a:spLocks noGrp="1"/>
          </p:cNvSpPr>
          <p:nvPr>
            <p:ph sz="half" idx="4294967295"/>
          </p:nvPr>
        </p:nvSpPr>
        <p:spPr>
          <a:xfrm>
            <a:off x="228600" y="2667000"/>
            <a:ext cx="2819400" cy="2433638"/>
          </a:xfrm>
          <a:solidFill>
            <a:srgbClr val="00B050"/>
          </a:solidFill>
          <a:ln>
            <a:solidFill>
              <a:srgbClr val="00B050"/>
            </a:solidFill>
          </a:ln>
        </p:spPr>
        <p:txBody>
          <a:bodyPr/>
          <a:lstStyle/>
          <a:p>
            <a:pPr marL="547688" indent="-411163" eaLnBrk="1" hangingPunct="1">
              <a:lnSpc>
                <a:spcPct val="90000"/>
              </a:lnSpc>
              <a:buFontTx/>
              <a:buNone/>
              <a:defRPr/>
            </a:pPr>
            <a:endParaRPr lang="en-US" sz="3000" dirty="0" smtClean="0"/>
          </a:p>
          <a:p>
            <a:pPr marL="547688" indent="-411163" eaLnBrk="1" hangingPunct="1">
              <a:lnSpc>
                <a:spcPct val="90000"/>
              </a:lnSpc>
              <a:buFontTx/>
              <a:buNone/>
              <a:defRPr/>
            </a:pPr>
            <a:r>
              <a:rPr lang="en-US" sz="3600" b="1" dirty="0" err="1" smtClean="0">
                <a:solidFill>
                  <a:schemeClr val="bg1"/>
                </a:solidFill>
              </a:rPr>
              <a:t>Reformasi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marL="547688" indent="-411163" eaLnBrk="1" hangingPunct="1">
              <a:lnSpc>
                <a:spcPct val="90000"/>
              </a:lnSpc>
              <a:buFontTx/>
              <a:buNone/>
              <a:defRPr/>
            </a:pPr>
            <a:r>
              <a:rPr lang="en-US" sz="3600" b="1" dirty="0" err="1" smtClean="0">
                <a:solidFill>
                  <a:schemeClr val="bg1"/>
                </a:solidFill>
              </a:rPr>
              <a:t>Birokrasi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32773" name="Content Placeholder 3"/>
          <p:cNvSpPr>
            <a:spLocks noGrp="1"/>
          </p:cNvSpPr>
          <p:nvPr>
            <p:ph sz="half" idx="4294967295"/>
          </p:nvPr>
        </p:nvSpPr>
        <p:spPr>
          <a:xfrm>
            <a:off x="3962400" y="1752600"/>
            <a:ext cx="4895850" cy="4572000"/>
          </a:xfrm>
          <a:solidFill>
            <a:srgbClr val="00B050"/>
          </a:solidFill>
        </p:spPr>
        <p:txBody>
          <a:bodyPr>
            <a:noAutofit/>
          </a:bodyPr>
          <a:lstStyle/>
          <a:p>
            <a:pPr marL="547688" indent="-411163" eaLnBrk="1" hangingPunct="1">
              <a:lnSpc>
                <a:spcPct val="90000"/>
              </a:lnSpc>
              <a:buNone/>
              <a:defRPr/>
            </a:pPr>
            <a:endParaRPr lang="en-US" sz="3600" b="1" dirty="0" smtClean="0"/>
          </a:p>
          <a:p>
            <a:pPr marL="547688" indent="-411163" eaLnBrk="1" hangingPunct="1">
              <a:lnSpc>
                <a:spcPct val="90000"/>
              </a:lnSpc>
              <a:buFont typeface="Wingdings" pitchFamily="2" charset="2"/>
              <a:buChar char="§"/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SDM </a:t>
            </a:r>
            <a:r>
              <a:rPr lang="en-US" sz="3600" b="1" dirty="0" err="1" smtClean="0">
                <a:solidFill>
                  <a:schemeClr val="bg1"/>
                </a:solidFill>
              </a:rPr>
              <a:t>Berkualitas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marL="547688" indent="-411163" eaLnBrk="1" hangingPunct="1">
              <a:lnSpc>
                <a:spcPct val="90000"/>
              </a:lnSpc>
              <a:buFont typeface="Wingdings" pitchFamily="2" charset="2"/>
              <a:buChar char="§"/>
              <a:defRPr/>
            </a:pPr>
            <a:r>
              <a:rPr lang="en-US" sz="3600" b="1" dirty="0" err="1" smtClean="0">
                <a:solidFill>
                  <a:schemeClr val="bg1"/>
                </a:solidFill>
              </a:rPr>
              <a:t>Kompensasi</a:t>
            </a:r>
            <a:r>
              <a:rPr lang="en-US" sz="3600" b="1" dirty="0" smtClean="0">
                <a:solidFill>
                  <a:schemeClr val="bg1"/>
                </a:solidFill>
              </a:rPr>
              <a:t>  yang </a:t>
            </a:r>
            <a:r>
              <a:rPr lang="en-US" sz="3600" b="1" dirty="0" err="1" smtClean="0">
                <a:solidFill>
                  <a:schemeClr val="bg1"/>
                </a:solidFill>
              </a:rPr>
              <a:t>Menyejahterakan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marL="547688" indent="-411163" eaLnBrk="1" hangingPunct="1">
              <a:lnSpc>
                <a:spcPct val="90000"/>
              </a:lnSpc>
              <a:buFont typeface="Wingdings" pitchFamily="2" charset="2"/>
              <a:buChar char="§"/>
              <a:defRPr/>
            </a:pPr>
            <a:r>
              <a:rPr lang="en-US" sz="3600" b="1" dirty="0" err="1" smtClean="0">
                <a:solidFill>
                  <a:schemeClr val="bg1"/>
                </a:solidFill>
              </a:rPr>
              <a:t>Fungsionalisasi</a:t>
            </a:r>
            <a:r>
              <a:rPr lang="en-US" sz="3600" b="1" dirty="0" smtClean="0">
                <a:solidFill>
                  <a:schemeClr val="bg1"/>
                </a:solidFill>
              </a:rPr>
              <a:t> IT</a:t>
            </a:r>
          </a:p>
          <a:p>
            <a:pPr marL="547688" indent="-411163" eaLnBrk="1" hangingPunct="1">
              <a:lnSpc>
                <a:spcPct val="90000"/>
              </a:lnSpc>
              <a:buFont typeface="Wingdings" pitchFamily="2" charset="2"/>
              <a:buChar char="§"/>
              <a:defRPr/>
            </a:pPr>
            <a:r>
              <a:rPr lang="en-US" sz="3600" b="1" dirty="0" err="1" smtClean="0">
                <a:solidFill>
                  <a:schemeClr val="bg1"/>
                </a:solidFill>
              </a:rPr>
              <a:t>Pengelolaan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Aset</a:t>
            </a:r>
            <a:r>
              <a:rPr lang="en-US" sz="3600" b="1" dirty="0" smtClean="0">
                <a:solidFill>
                  <a:schemeClr val="bg1"/>
                </a:solidFill>
              </a:rPr>
              <a:t> Negara/Daerah</a:t>
            </a:r>
          </a:p>
        </p:txBody>
      </p:sp>
      <p:sp>
        <p:nvSpPr>
          <p:cNvPr id="6" name="Chevron 5"/>
          <p:cNvSpPr/>
          <p:nvPr/>
        </p:nvSpPr>
        <p:spPr>
          <a:xfrm>
            <a:off x="3048000" y="3581400"/>
            <a:ext cx="838200" cy="838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1371600"/>
            <a:ext cx="5181600" cy="5486400"/>
            <a:chOff x="1824" y="633"/>
            <a:chExt cx="2834" cy="2849"/>
          </a:xfrm>
        </p:grpSpPr>
        <p:sp>
          <p:nvSpPr>
            <p:cNvPr id="28683" name="Puzzle3"/>
            <p:cNvSpPr>
              <a:spLocks noEditPoints="1" noChangeArrowheads="1"/>
            </p:cNvSpPr>
            <p:nvPr/>
          </p:nvSpPr>
          <p:spPr bwMode="auto">
            <a:xfrm>
              <a:off x="3204" y="633"/>
              <a:ext cx="1114" cy="15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269 w 21600"/>
                <a:gd name="T25" fmla="*/ 7718 h 21600"/>
                <a:gd name="T26" fmla="*/ 19157 w 21600"/>
                <a:gd name="T27" fmla="*/ 202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4" name="Puzzle2"/>
            <p:cNvSpPr>
              <a:spLocks noEditPoints="1" noChangeArrowheads="1"/>
            </p:cNvSpPr>
            <p:nvPr/>
          </p:nvSpPr>
          <p:spPr bwMode="auto">
            <a:xfrm>
              <a:off x="2880" y="1736"/>
              <a:ext cx="1778" cy="13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5394 w 21600"/>
                <a:gd name="T25" fmla="*/ 6735 h 21600"/>
                <a:gd name="T26" fmla="*/ 16182 w 21600"/>
                <a:gd name="T27" fmla="*/ 2044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5" name="Puzzle4"/>
            <p:cNvSpPr>
              <a:spLocks noEditPoints="1" noChangeArrowheads="1"/>
            </p:cNvSpPr>
            <p:nvPr/>
          </p:nvSpPr>
          <p:spPr bwMode="auto">
            <a:xfrm>
              <a:off x="2192" y="1719"/>
              <a:ext cx="1072" cy="17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075 w 21600"/>
                <a:gd name="T25" fmla="*/ 5660 h 21600"/>
                <a:gd name="T26" fmla="*/ 20210 w 21600"/>
                <a:gd name="T27" fmla="*/ 1597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6" name="Puzzle1"/>
            <p:cNvSpPr>
              <a:spLocks noEditPoints="1" noChangeArrowheads="1"/>
            </p:cNvSpPr>
            <p:nvPr/>
          </p:nvSpPr>
          <p:spPr bwMode="auto">
            <a:xfrm>
              <a:off x="1824" y="1091"/>
              <a:ext cx="1800" cy="10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6084 w 21600"/>
                <a:gd name="T25" fmla="*/ 2569 h 21600"/>
                <a:gd name="T26" fmla="*/ 16128 w 21600"/>
                <a:gd name="T27" fmla="*/ 1954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44475"/>
            <a:ext cx="8610600" cy="898525"/>
          </a:xfrm>
          <a:solidFill>
            <a:srgbClr val="00B050"/>
          </a:solidFill>
        </p:spPr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solidFill>
                  <a:schemeClr val="bg1"/>
                </a:solidFill>
              </a:rPr>
              <a:t>PENDIDIKAN ANTI KORUPSI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600200"/>
            <a:ext cx="4267200" cy="48768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US" sz="2800" dirty="0" smtClean="0"/>
          </a:p>
          <a:p>
            <a:pPr eaLnBrk="1" hangingPunct="1">
              <a:buFontTx/>
              <a:buNone/>
              <a:defRPr/>
            </a:pPr>
            <a:endParaRPr lang="en-US" sz="2800" dirty="0" smtClean="0"/>
          </a:p>
          <a:p>
            <a:pPr eaLnBrk="1" hangingPunct="1">
              <a:buFontTx/>
              <a:buNone/>
              <a:defRPr/>
            </a:pPr>
            <a:r>
              <a:rPr lang="en-US" sz="2800" dirty="0" smtClean="0"/>
              <a:t>   </a:t>
            </a:r>
          </a:p>
          <a:p>
            <a:pPr eaLnBrk="1" hangingPunct="1">
              <a:buFontTx/>
              <a:buNone/>
              <a:defRPr/>
            </a:pPr>
            <a:r>
              <a:rPr lang="en-US" sz="2800" dirty="0" smtClean="0"/>
              <a:t>    </a:t>
            </a:r>
            <a:r>
              <a:rPr lang="en-US" sz="2800" b="1" dirty="0" smtClean="0">
                <a:solidFill>
                  <a:srgbClr val="FF0066"/>
                </a:solidFill>
              </a:rPr>
              <a:t>MEMBANGUN BUDAYA ANTI KORUPSI </a:t>
            </a:r>
          </a:p>
        </p:txBody>
      </p:sp>
      <p:grpSp>
        <p:nvGrpSpPr>
          <p:cNvPr id="3" name="Diagram 10"/>
          <p:cNvGrpSpPr>
            <a:grpSpLocks noChangeAspect="1"/>
          </p:cNvGrpSpPr>
          <p:nvPr/>
        </p:nvGrpSpPr>
        <p:grpSpPr bwMode="auto">
          <a:xfrm>
            <a:off x="5105400" y="1524000"/>
            <a:ext cx="4038600" cy="4953000"/>
            <a:chOff x="1608" y="737"/>
            <a:chExt cx="2544" cy="2851"/>
          </a:xfrm>
        </p:grpSpPr>
        <p:graphicFrame>
          <p:nvGraphicFramePr>
            <p:cNvPr id="13" name="Diagram 12"/>
            <p:cNvGraphicFramePr/>
            <p:nvPr/>
          </p:nvGraphicFramePr>
          <p:xfrm>
            <a:off x="1608" y="737"/>
            <a:ext cx="2544" cy="285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8682" name="Picture 18" descr="j0299763"/>
            <p:cNvSpPr>
              <a:spLocks noChangeAspect="1" noChangeArrowheads="1"/>
            </p:cNvSpPr>
            <p:nvPr/>
          </p:nvSpPr>
          <p:spPr bwMode="auto">
            <a:xfrm>
              <a:off x="2304" y="1689"/>
              <a:ext cx="1151" cy="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8678" name="AutoShape 24"/>
          <p:cNvSpPr>
            <a:spLocks noChangeArrowheads="1"/>
          </p:cNvSpPr>
          <p:nvPr/>
        </p:nvSpPr>
        <p:spPr bwMode="auto">
          <a:xfrm>
            <a:off x="4572000" y="3733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FF0066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477000" y="3429000"/>
            <a:ext cx="1066800" cy="914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MY">
              <a:solidFill>
                <a:schemeClr val="tx1"/>
              </a:solidFill>
            </a:endParaRPr>
          </a:p>
        </p:txBody>
      </p:sp>
      <p:sp>
        <p:nvSpPr>
          <p:cNvPr id="28680" name="Rectangle 14"/>
          <p:cNvSpPr>
            <a:spLocks noChangeArrowheads="1"/>
          </p:cNvSpPr>
          <p:nvPr/>
        </p:nvSpPr>
        <p:spPr bwMode="auto">
          <a:xfrm>
            <a:off x="6553200" y="3581400"/>
            <a:ext cx="1295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    ANTI                            KORUPSI</a:t>
            </a:r>
            <a:endParaRPr lang="en-MY" sz="1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10600" cy="1066800"/>
          </a:xfrm>
          <a:solidFill>
            <a:srgbClr val="00B050"/>
          </a:solidFill>
        </p:spPr>
        <p:txBody>
          <a:bodyPr/>
          <a:lstStyle/>
          <a:p>
            <a:pPr algn="ctr">
              <a:defRPr/>
            </a:pPr>
            <a:r>
              <a:rPr lang="en-US" b="1" i="1" dirty="0" smtClean="0">
                <a:solidFill>
                  <a:schemeClr val="bg1"/>
                </a:solidFill>
              </a:rPr>
              <a:t>GOOD CORPORATE GOVERNANCE</a:t>
            </a:r>
            <a:endParaRPr lang="en-MY" b="1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4876800"/>
          </a:xfrm>
          <a:solidFill>
            <a:srgbClr val="00B050"/>
          </a:solidFill>
        </p:spPr>
        <p:txBody>
          <a:bodyPr/>
          <a:lstStyle/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endParaRPr lang="en-GB" sz="4400" b="1" dirty="0" smtClean="0"/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Etika</a:t>
            </a: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Bisnis</a:t>
            </a:r>
            <a:r>
              <a:rPr lang="en-GB" sz="4400" b="1" dirty="0" smtClean="0">
                <a:solidFill>
                  <a:schemeClr val="bg1"/>
                </a:solidFill>
              </a:rPr>
              <a:t> ‏</a:t>
            </a: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None/>
              <a:defRPr/>
            </a:pPr>
            <a:endParaRPr lang="en-GB" sz="4400" b="1" i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i="1" dirty="0" smtClean="0">
                <a:solidFill>
                  <a:schemeClr val="bg1"/>
                </a:solidFill>
              </a:rPr>
              <a:t> E-Procurement</a:t>
            </a: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None/>
              <a:defRPr/>
            </a:pPr>
            <a:r>
              <a:rPr lang="en-GB" sz="4400" b="1" i="1" dirty="0" smtClean="0">
                <a:solidFill>
                  <a:schemeClr val="bg1"/>
                </a:solidFill>
              </a:rPr>
              <a:t>   </a:t>
            </a:r>
            <a:r>
              <a:rPr lang="en-GB" sz="4400" b="1" dirty="0" smtClean="0">
                <a:solidFill>
                  <a:schemeClr val="bg1"/>
                </a:solidFill>
              </a:rPr>
              <a:t> (</a:t>
            </a:r>
            <a:r>
              <a:rPr lang="en-GB" sz="4400" b="1" i="1" dirty="0" smtClean="0">
                <a:solidFill>
                  <a:schemeClr val="bg1"/>
                </a:solidFill>
              </a:rPr>
              <a:t>e-Announcement</a:t>
            </a:r>
            <a:r>
              <a:rPr lang="en-GB" sz="4400" b="1" dirty="0" smtClean="0">
                <a:solidFill>
                  <a:schemeClr val="bg1"/>
                </a:solidFill>
              </a:rPr>
              <a:t>)‏</a:t>
            </a: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endParaRPr lang="en-GB" sz="4400" b="1" i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i="1" dirty="0" smtClean="0">
                <a:solidFill>
                  <a:schemeClr val="bg1"/>
                </a:solidFill>
              </a:rPr>
              <a:t> Island of Integrity</a:t>
            </a: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Tx/>
              <a:buNone/>
              <a:defRPr/>
            </a:pPr>
            <a:endParaRPr lang="en-GB" sz="1700" i="1" dirty="0" smtClean="0"/>
          </a:p>
          <a:p>
            <a:pPr marL="547688" indent="-411163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4475"/>
            <a:ext cx="8610600" cy="974725"/>
          </a:xfrm>
          <a:solidFill>
            <a:srgbClr val="00B050"/>
          </a:solidFill>
        </p:spPr>
        <p:txBody>
          <a:bodyPr/>
          <a:lstStyle/>
          <a:p>
            <a:pPr algn="ctr">
              <a:defRPr/>
            </a:pPr>
            <a:r>
              <a:rPr lang="en-US" b="1" i="1" dirty="0" smtClean="0">
                <a:solidFill>
                  <a:schemeClr val="bg1"/>
                </a:solidFill>
              </a:rPr>
              <a:t>GOOD CIVIL SOCIETY GOVERNANCE</a:t>
            </a:r>
            <a:endParaRPr lang="en-MY" b="1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16950" cy="5181600"/>
          </a:xfrm>
          <a:solidFill>
            <a:srgbClr val="00B050"/>
          </a:solidFill>
        </p:spPr>
        <p:txBody>
          <a:bodyPr/>
          <a:lstStyle/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defRPr/>
            </a:pPr>
            <a:endParaRPr lang="en-GB" sz="1700" dirty="0" smtClean="0"/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None/>
              <a:defRPr/>
            </a:pPr>
            <a:endParaRPr lang="en-GB" sz="4400" b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Layanan</a:t>
            </a: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Publik</a:t>
            </a:r>
            <a:r>
              <a:rPr lang="en-GB" sz="4400" b="1" dirty="0" smtClean="0">
                <a:solidFill>
                  <a:schemeClr val="bg1"/>
                </a:solidFill>
              </a:rPr>
              <a:t> yang Prima</a:t>
            </a: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endParaRPr lang="en-GB" sz="4400" b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Pendidikan</a:t>
            </a:r>
            <a:r>
              <a:rPr lang="en-GB" sz="4400" b="1" dirty="0" smtClean="0">
                <a:solidFill>
                  <a:schemeClr val="bg1"/>
                </a:solidFill>
              </a:rPr>
              <a:t> Anti-</a:t>
            </a:r>
            <a:r>
              <a:rPr lang="en-GB" sz="4400" b="1" dirty="0" err="1" smtClean="0">
                <a:solidFill>
                  <a:schemeClr val="bg1"/>
                </a:solidFill>
              </a:rPr>
              <a:t>Korupsi</a:t>
            </a:r>
            <a:endParaRPr lang="en-GB" sz="4400" b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endParaRPr lang="en-GB" sz="4400" b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Peran</a:t>
            </a: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serta</a:t>
            </a: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Masyarakat</a:t>
            </a:r>
            <a:endParaRPr lang="en-GB" sz="4400" b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Clr>
                <a:srgbClr val="CC0000"/>
              </a:buClr>
              <a:buFont typeface="Wingdings" pitchFamily="2" charset="2"/>
              <a:buNone/>
              <a:defRPr/>
            </a:pPr>
            <a:endParaRPr lang="en-GB" sz="4400" b="1" dirty="0" smtClean="0"/>
          </a:p>
          <a:p>
            <a:pPr marL="547688" indent="-411163" eaLnBrk="1" hangingPunct="1">
              <a:lnSpc>
                <a:spcPct val="80000"/>
              </a:lnSpc>
              <a:defRPr/>
            </a:pPr>
            <a:endParaRPr lang="en-US" sz="4400" b="1" dirty="0" smtClean="0"/>
          </a:p>
          <a:p>
            <a:pPr>
              <a:buFont typeface="Wingdings" pitchFamily="2" charset="2"/>
              <a:buNone/>
              <a:defRPr/>
            </a:pPr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MPj039910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WordArt 3"/>
          <p:cNvSpPr>
            <a:spLocks noChangeArrowheads="1" noChangeShapeType="1" noTextEdit="1"/>
          </p:cNvSpPr>
          <p:nvPr/>
        </p:nvSpPr>
        <p:spPr bwMode="auto">
          <a:xfrm>
            <a:off x="2286000" y="914400"/>
            <a:ext cx="4714875" cy="2722563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85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Terima kasih</a:t>
            </a:r>
          </a:p>
        </p:txBody>
      </p:sp>
      <p:sp>
        <p:nvSpPr>
          <p:cNvPr id="57348" name="WordArt 4" descr="Narrow vertical"/>
          <p:cNvSpPr>
            <a:spLocks noChangeArrowheads="1" noChangeShapeType="1" noTextEdit="1"/>
          </p:cNvSpPr>
          <p:nvPr/>
        </p:nvSpPr>
        <p:spPr bwMode="auto">
          <a:xfrm>
            <a:off x="957263" y="4630738"/>
            <a:ext cx="7229475" cy="1084262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40356"/>
              </a:avLst>
            </a:prstTxWarp>
          </a:bodyPr>
          <a:lstStyle/>
          <a:p>
            <a:pPr algn="ctr"/>
            <a:r>
              <a:rPr lang="en-US" sz="3600" kern="10" dirty="0" err="1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Katakan</a:t>
            </a:r>
            <a:r>
              <a:rPr lang="en-US" sz="3600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 </a:t>
            </a:r>
            <a:r>
              <a:rPr lang="en-US" sz="3600" kern="10" dirty="0" smtClean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HARAM </a:t>
            </a:r>
            <a:r>
              <a:rPr lang="en-US" sz="3600" kern="10" dirty="0" err="1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pada</a:t>
            </a:r>
            <a:r>
              <a:rPr lang="en-US" sz="3600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 </a:t>
            </a:r>
            <a:r>
              <a:rPr lang="en-US" sz="3600" kern="10" dirty="0" err="1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korupsi</a:t>
            </a:r>
            <a:endParaRPr lang="en-US" sz="3600" kern="10" dirty="0">
              <a:ln w="12700">
                <a:solidFill>
                  <a:srgbClr val="000000"/>
                </a:solidFill>
                <a:round/>
                <a:headEnd/>
                <a:tailEnd/>
              </a:ln>
              <a:pattFill prst="dashHorz">
                <a:fgClr>
                  <a:srgbClr val="808080"/>
                </a:fgClr>
                <a:bgClr>
                  <a:srgbClr val="FFFF00"/>
                </a:bgClr>
              </a:pattFill>
              <a:effectLst>
                <a:outerShdw dist="45791" dir="2021404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89038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id-ID" b="1" dirty="0" smtClean="0">
                <a:solidFill>
                  <a:schemeClr val="bg1"/>
                </a:solidFill>
              </a:rPr>
              <a:t>INDONESIA TAHUN 2050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876800"/>
          </a:xfrm>
          <a:solidFill>
            <a:srgbClr val="FF0000"/>
          </a:solidFill>
        </p:spPr>
        <p:txBody>
          <a:bodyPr/>
          <a:lstStyle/>
          <a:p>
            <a:pPr marL="514350" indent="-514350">
              <a:buFontTx/>
              <a:buAutoNum type="arabicPeriod"/>
              <a:defRPr/>
            </a:pPr>
            <a:endParaRPr lang="id-ID" dirty="0" smtClean="0"/>
          </a:p>
          <a:p>
            <a:pPr marL="514350" indent="-514350" algn="ctr">
              <a:buFont typeface="Wingdings" pitchFamily="2" charset="2"/>
              <a:buNone/>
              <a:defRPr/>
            </a:pPr>
            <a:r>
              <a:rPr lang="id-ID" b="1" dirty="0" smtClean="0">
                <a:solidFill>
                  <a:schemeClr val="bg1"/>
                </a:solidFill>
              </a:rPr>
              <a:t>A.  INDONESIA HILANG DARI PETA BUMI</a:t>
            </a:r>
          </a:p>
          <a:p>
            <a:pPr marL="514350" indent="-514350" algn="ctr">
              <a:buFontTx/>
              <a:buAutoNum type="arabicPeriod"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marL="514350" indent="-514350" algn="ctr">
              <a:buFont typeface="Wingdings" pitchFamily="2" charset="2"/>
              <a:buNone/>
              <a:defRPr/>
            </a:pPr>
            <a:r>
              <a:rPr lang="id-ID" b="1" dirty="0" smtClean="0">
                <a:solidFill>
                  <a:schemeClr val="bg1"/>
                </a:solidFill>
              </a:rPr>
              <a:t>B.  INDONESIA, BEBERAPA NEGARA BARU</a:t>
            </a:r>
          </a:p>
          <a:p>
            <a:pPr marL="514350" indent="-514350" algn="ctr">
              <a:buFontTx/>
              <a:buNone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marL="514350" indent="-514350" algn="ctr">
              <a:buFont typeface="Wingdings" pitchFamily="2" charset="2"/>
              <a:buNone/>
              <a:defRPr/>
            </a:pPr>
            <a:r>
              <a:rPr lang="id-ID" b="1" dirty="0" smtClean="0">
                <a:solidFill>
                  <a:schemeClr val="bg1"/>
                </a:solidFill>
              </a:rPr>
              <a:t>C.  INDONESIA DIJAJAH NEGARA ADIDAYA</a:t>
            </a:r>
          </a:p>
          <a:p>
            <a:pPr marL="514350" indent="-514350" algn="ctr">
              <a:buFontTx/>
              <a:buNone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marL="514350" indent="-514350" algn="ctr">
              <a:buFontTx/>
              <a:buNone/>
              <a:defRPr/>
            </a:pPr>
            <a:r>
              <a:rPr lang="id-ID" b="1" dirty="0" smtClean="0">
                <a:solidFill>
                  <a:srgbClr val="00B050"/>
                </a:solidFill>
              </a:rPr>
              <a:t>D.  INDONESIA, MASYARAKAT  MADANI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A. INDONESIA HILANG DARI PETA BUMI</a:t>
            </a:r>
            <a:r>
              <a:rPr lang="en-US" dirty="0" smtClean="0"/>
              <a:t> 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95400"/>
            <a:ext cx="2819400" cy="5562600"/>
          </a:xfrm>
          <a:solidFill>
            <a:srgbClr val="FF0000"/>
          </a:solidFill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    KRISIS MORAL MASYARAKAT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    (QS Al </a:t>
            </a:r>
            <a:r>
              <a:rPr lang="en-US" b="1" dirty="0" err="1" smtClean="0">
                <a:solidFill>
                  <a:schemeClr val="bg1"/>
                </a:solidFill>
              </a:rPr>
              <a:t>Qomar</a:t>
            </a:r>
            <a:r>
              <a:rPr lang="en-US" b="1" dirty="0" smtClean="0">
                <a:solidFill>
                  <a:schemeClr val="bg1"/>
                </a:solidFill>
              </a:rPr>
              <a:t>: 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295400"/>
            <a:ext cx="6172200" cy="5562600"/>
          </a:xfrm>
          <a:solidFill>
            <a:srgbClr val="FF0000"/>
          </a:solidFill>
        </p:spPr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Hasil survei menunjukan: 2 dari 3 suami, selingkuh; 3 dari 5 isteri, selingkuh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chemeClr val="bg1"/>
                </a:solidFill>
              </a:rPr>
              <a:t>62</a:t>
            </a:r>
            <a:r>
              <a:rPr lang="id-ID" b="1" dirty="0" smtClean="0">
                <a:solidFill>
                  <a:schemeClr val="bg1"/>
                </a:solidFill>
              </a:rPr>
              <a:t>% pelajar  SMP/SMU, tidak gadis lagi</a:t>
            </a:r>
            <a:r>
              <a:rPr lang="en-US" b="1" dirty="0" smtClean="0">
                <a:solidFill>
                  <a:schemeClr val="bg1"/>
                </a:solidFill>
              </a:rPr>
              <a:t>. 68% </a:t>
            </a:r>
            <a:r>
              <a:rPr lang="en-US" b="1" dirty="0" err="1" smtClean="0">
                <a:solidFill>
                  <a:schemeClr val="bg1"/>
                </a:solidFill>
              </a:rPr>
              <a:t>pelajar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mengakses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situs</a:t>
            </a:r>
            <a:r>
              <a:rPr lang="en-US" b="1" dirty="0" smtClean="0">
                <a:solidFill>
                  <a:schemeClr val="bg1"/>
                </a:solidFill>
              </a:rPr>
              <a:t> porno</a:t>
            </a:r>
            <a:endParaRPr lang="id-ID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10% dari pasangan yang menikah setiap tahun cerai, dan 70% merupakan gugatan cerai.</a:t>
            </a:r>
            <a:endParaRPr lang="en-US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Pelecehan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kekerasan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seks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mewabah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masyarakat</a:t>
            </a:r>
            <a:r>
              <a:rPr lang="en-US" b="1" dirty="0" smtClean="0">
                <a:solidFill>
                  <a:schemeClr val="bg1"/>
                </a:solidFill>
              </a:rPr>
              <a:t>: ayah </a:t>
            </a:r>
            <a:r>
              <a:rPr lang="en-US" b="1" dirty="0" err="1" smtClean="0">
                <a:solidFill>
                  <a:schemeClr val="bg1"/>
                </a:solidFill>
              </a:rPr>
              <a:t>memerkosa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anak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sendiri</a:t>
            </a:r>
            <a:r>
              <a:rPr lang="en-US" b="1" dirty="0" smtClean="0">
                <a:solidFill>
                  <a:schemeClr val="bg1"/>
                </a:solidFill>
              </a:rPr>
              <a:t>, </a:t>
            </a:r>
            <a:r>
              <a:rPr lang="en-US" b="1" dirty="0" err="1" smtClean="0">
                <a:solidFill>
                  <a:schemeClr val="bg1"/>
                </a:solidFill>
              </a:rPr>
              <a:t>murid</a:t>
            </a:r>
            <a:r>
              <a:rPr lang="en-US" b="1" dirty="0" smtClean="0">
                <a:solidFill>
                  <a:schemeClr val="bg1"/>
                </a:solidFill>
              </a:rPr>
              <a:t> SD </a:t>
            </a:r>
            <a:r>
              <a:rPr lang="en-US" b="1" dirty="0" err="1" smtClean="0">
                <a:solidFill>
                  <a:schemeClr val="bg1"/>
                </a:solidFill>
              </a:rPr>
              <a:t>memerkosa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adik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kelasnya</a:t>
            </a:r>
            <a:endParaRPr lang="id-ID" b="1" dirty="0" smtClean="0">
              <a:solidFill>
                <a:schemeClr val="bg1"/>
              </a:solidFill>
            </a:endParaRPr>
          </a:p>
          <a:p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495800" cy="3733800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KERUSAKAN MORAL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GENERASI MUDA</a:t>
            </a:r>
            <a:endParaRPr lang="en-MY" b="1" dirty="0">
              <a:solidFill>
                <a:schemeClr val="bg1"/>
              </a:solidFill>
            </a:endParaRPr>
          </a:p>
        </p:txBody>
      </p:sp>
      <p:pic>
        <p:nvPicPr>
          <p:cNvPr id="146434" name="Picture 2" descr="C:\Users\User\Desktop\181648_posterbikini[1]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95801" y="3733800"/>
            <a:ext cx="4648200" cy="3124200"/>
          </a:xfrm>
          <a:prstGeom prst="rect">
            <a:avLst/>
          </a:prstGeom>
          <a:noFill/>
        </p:spPr>
      </p:pic>
      <p:pic>
        <p:nvPicPr>
          <p:cNvPr id="146435" name="Picture 3" descr="C:\Users\User\Desktop\132021_kpk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733800"/>
            <a:ext cx="4495800" cy="3124200"/>
          </a:xfrm>
          <a:prstGeom prst="rect">
            <a:avLst/>
          </a:prstGeom>
          <a:noFill/>
        </p:spPr>
      </p:pic>
      <p:pic>
        <p:nvPicPr>
          <p:cNvPr id="146436" name="Picture 4" descr="C:\Users\User\Desktop\164835_papau1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0"/>
            <a:ext cx="46482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048000" cy="342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0"/>
            <a:ext cx="2971800" cy="335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457200" y="-46038"/>
            <a:ext cx="8229600" cy="7016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00000"/>
                </a:solidFill>
              </a:rPr>
              <a:t>Tsunami Aceh</a:t>
            </a:r>
          </a:p>
        </p:txBody>
      </p:sp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0" y="0"/>
            <a:ext cx="3124200" cy="335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5029200" y="4038600"/>
            <a:ext cx="4114800" cy="525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1">
                <a:solidFill>
                  <a:srgbClr val="FFFFFF"/>
                </a:solidFill>
              </a:rPr>
              <a:t>Tsunami Pangandaran</a:t>
            </a:r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381000" y="4191000"/>
            <a:ext cx="3765550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1">
                <a:solidFill>
                  <a:srgbClr val="FFFFFF"/>
                </a:solidFill>
              </a:rPr>
              <a:t>Tsunami di Mentawai</a:t>
            </a:r>
          </a:p>
        </p:txBody>
      </p:sp>
      <p:sp>
        <p:nvSpPr>
          <p:cNvPr id="10249" name="Oval 6"/>
          <p:cNvSpPr>
            <a:spLocks noChangeArrowheads="1"/>
          </p:cNvSpPr>
          <p:nvPr/>
        </p:nvSpPr>
        <p:spPr bwMode="auto">
          <a:xfrm>
            <a:off x="0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t>1</a:t>
            </a:r>
          </a:p>
        </p:txBody>
      </p:sp>
      <p:sp>
        <p:nvSpPr>
          <p:cNvPr id="10250" name="Oval 7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ea typeface="Lucida Sans Unicode" pitchFamily="34" charset="0"/>
                <a:cs typeface="Lucida Sans Unicode" pitchFamily="34" charset="0"/>
              </a:rPr>
              <a:t>2</a:t>
            </a:r>
          </a:p>
        </p:txBody>
      </p:sp>
      <p:sp>
        <p:nvSpPr>
          <p:cNvPr id="10251" name="Oval 8"/>
          <p:cNvSpPr>
            <a:spLocks noChangeArrowheads="1"/>
          </p:cNvSpPr>
          <p:nvPr/>
        </p:nvSpPr>
        <p:spPr bwMode="auto">
          <a:xfrm>
            <a:off x="8686800" y="35814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ea typeface="Lucida Sans Unicode" pitchFamily="34" charset="0"/>
                <a:cs typeface="Lucida Sans Unicode" pitchFamily="34" charset="0"/>
              </a:rPr>
              <a:t>3</a:t>
            </a:r>
          </a:p>
        </p:txBody>
      </p:sp>
      <p:sp>
        <p:nvSpPr>
          <p:cNvPr id="10252" name="Oval 9"/>
          <p:cNvSpPr>
            <a:spLocks noChangeArrowheads="1"/>
          </p:cNvSpPr>
          <p:nvPr/>
        </p:nvSpPr>
        <p:spPr bwMode="auto">
          <a:xfrm>
            <a:off x="0" y="3657600"/>
            <a:ext cx="431800" cy="433388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t>4</a:t>
            </a: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0" y="3505200"/>
            <a:ext cx="2971800" cy="335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0" y="3505200"/>
            <a:ext cx="3124200" cy="335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581400"/>
            <a:ext cx="3048000" cy="3276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533400" y="2971800"/>
            <a:ext cx="2059814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ACEH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00400" y="3048000"/>
            <a:ext cx="2895600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 PANGANDARAB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" y="6488668"/>
            <a:ext cx="2059814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 PAPUA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1400" y="6488668"/>
            <a:ext cx="2059814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 NTT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77000" y="6488668"/>
            <a:ext cx="2059814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 YOGYA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24600" y="2971800"/>
            <a:ext cx="2819400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 </a:t>
            </a:r>
            <a:r>
              <a:rPr lang="en-US" b="1" dirty="0" smtClean="0">
                <a:solidFill>
                  <a:schemeClr val="bg1"/>
                </a:solidFill>
              </a:rPr>
              <a:t>MENTAWAI </a:t>
            </a:r>
            <a:endParaRPr lang="en-MY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DESA-DESA YANG HILANG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DI INDONESIA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4876800"/>
          </a:xfrm>
          <a:solidFill>
            <a:srgbClr val="FF0000"/>
          </a:solidFill>
        </p:spPr>
        <p:txBody>
          <a:bodyPr>
            <a:normAutofit fontScale="92500"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sz="3600" b="1" dirty="0" err="1" smtClean="0">
                <a:solidFill>
                  <a:schemeClr val="bg1"/>
                </a:solidFill>
              </a:rPr>
              <a:t>Dukuh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Legetang</a:t>
            </a:r>
            <a:r>
              <a:rPr lang="en-US" sz="3600" b="1" dirty="0" smtClean="0">
                <a:solidFill>
                  <a:schemeClr val="bg1"/>
                </a:solidFill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</a:rPr>
              <a:t>wilayah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Banjarnegara</a:t>
            </a:r>
            <a:r>
              <a:rPr lang="en-US" sz="3600" b="1" dirty="0" smtClean="0">
                <a:solidFill>
                  <a:schemeClr val="bg1"/>
                </a:solidFill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</a:rPr>
              <a:t>Jateng</a:t>
            </a:r>
            <a:r>
              <a:rPr lang="en-US" sz="3600" b="1" dirty="0" smtClean="0">
                <a:solidFill>
                  <a:schemeClr val="bg1"/>
                </a:solidFill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</a:rPr>
              <a:t>tenggelam</a:t>
            </a:r>
            <a:r>
              <a:rPr lang="en-US" sz="3600" b="1" dirty="0" smtClean="0">
                <a:solidFill>
                  <a:schemeClr val="bg1"/>
                </a:solidFill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</a:rPr>
              <a:t>dikubur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dalam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celah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gunung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Pengamun-amun</a:t>
            </a:r>
            <a:r>
              <a:rPr lang="en-US" sz="3600" b="1" dirty="0" smtClean="0">
                <a:solidFill>
                  <a:schemeClr val="bg1"/>
                </a:solidFill>
              </a:rPr>
              <a:t> yang </a:t>
            </a:r>
            <a:r>
              <a:rPr lang="en-US" sz="3600" b="1" dirty="0" err="1" smtClean="0">
                <a:solidFill>
                  <a:schemeClr val="bg1"/>
                </a:solidFill>
              </a:rPr>
              <a:t>terbelah</a:t>
            </a:r>
            <a:r>
              <a:rPr lang="en-US" sz="3600" b="1" dirty="0" smtClean="0">
                <a:solidFill>
                  <a:schemeClr val="bg1"/>
                </a:solidFill>
              </a:rPr>
              <a:t> (17 April 1955) </a:t>
            </a:r>
            <a:r>
              <a:rPr lang="en-US" sz="3600" b="1" dirty="0" err="1" smtClean="0">
                <a:solidFill>
                  <a:schemeClr val="bg1"/>
                </a:solidFill>
              </a:rPr>
              <a:t>karena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maksiat</a:t>
            </a:r>
            <a:r>
              <a:rPr lang="en-US" sz="3600" b="1" dirty="0" smtClean="0">
                <a:solidFill>
                  <a:schemeClr val="bg1"/>
                </a:solidFill>
              </a:rPr>
              <a:t> yang </a:t>
            </a:r>
            <a:r>
              <a:rPr lang="en-US" sz="3600" b="1" dirty="0" err="1" smtClean="0">
                <a:solidFill>
                  <a:schemeClr val="bg1"/>
                </a:solidFill>
              </a:rPr>
              <a:t>dilakukan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penduduknya</a:t>
            </a:r>
            <a:r>
              <a:rPr lang="en-US" sz="3600" b="1" dirty="0" smtClean="0">
                <a:solidFill>
                  <a:schemeClr val="bg1"/>
                </a:solidFill>
              </a:rPr>
              <a:t>. </a:t>
            </a:r>
          </a:p>
          <a:p>
            <a:pPr algn="just">
              <a:buFont typeface="Wingdings" pitchFamily="2" charset="2"/>
              <a:buChar char="§"/>
            </a:pPr>
            <a:r>
              <a:rPr lang="en-US" sz="3600" b="1" dirty="0" err="1" smtClean="0">
                <a:solidFill>
                  <a:schemeClr val="bg1"/>
                </a:solidFill>
              </a:rPr>
              <a:t>Salah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satu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desa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di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Tegal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sudah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tenggelam</a:t>
            </a:r>
            <a:r>
              <a:rPr lang="en-US" sz="3600" b="1" dirty="0" smtClean="0">
                <a:solidFill>
                  <a:schemeClr val="bg1"/>
                </a:solidFill>
              </a:rPr>
              <a:t> 3 </a:t>
            </a:r>
            <a:r>
              <a:rPr lang="en-US" sz="3600" b="1" dirty="0" err="1" smtClean="0">
                <a:solidFill>
                  <a:schemeClr val="bg1"/>
                </a:solidFill>
              </a:rPr>
              <a:t>tahun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lalu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karena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naiknya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permukaan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laut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en-US" sz="3600" b="1" dirty="0" err="1" smtClean="0">
                <a:solidFill>
                  <a:schemeClr val="bg1"/>
                </a:solidFill>
              </a:rPr>
              <a:t>Pulau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Tikus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di</a:t>
            </a:r>
            <a:r>
              <a:rPr lang="en-US" sz="3600" b="1" dirty="0" smtClean="0">
                <a:solidFill>
                  <a:schemeClr val="bg1"/>
                </a:solidFill>
              </a:rPr>
              <a:t> Bengkulu, </a:t>
            </a:r>
            <a:r>
              <a:rPr lang="en-US" sz="3600" b="1" dirty="0" err="1" smtClean="0">
                <a:solidFill>
                  <a:schemeClr val="bg1"/>
                </a:solidFill>
              </a:rPr>
              <a:t>hampir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tenggelam</a:t>
            </a:r>
            <a:r>
              <a:rPr lang="en-US" sz="3600" b="1" dirty="0" smtClean="0">
                <a:solidFill>
                  <a:schemeClr val="bg1"/>
                </a:solidFill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</a:rPr>
              <a:t>tinggal</a:t>
            </a:r>
            <a:r>
              <a:rPr lang="en-US" sz="3600" b="1" dirty="0" smtClean="0">
                <a:solidFill>
                  <a:schemeClr val="bg1"/>
                </a:solidFill>
              </a:rPr>
              <a:t> 800 meter </a:t>
            </a:r>
            <a:r>
              <a:rPr lang="en-US" sz="3600" b="1" dirty="0" err="1" smtClean="0">
                <a:solidFill>
                  <a:schemeClr val="bg1"/>
                </a:solidFill>
              </a:rPr>
              <a:t>kubik</a:t>
            </a:r>
            <a:r>
              <a:rPr lang="en-US" sz="3600" b="1" dirty="0" smtClean="0">
                <a:solidFill>
                  <a:schemeClr val="bg1"/>
                </a:solidFill>
              </a:rPr>
              <a:t> (</a:t>
            </a:r>
            <a:r>
              <a:rPr lang="en-US" sz="3600" b="1" dirty="0" err="1" smtClean="0">
                <a:solidFill>
                  <a:schemeClr val="bg1"/>
                </a:solidFill>
              </a:rPr>
              <a:t>dari</a:t>
            </a:r>
            <a:r>
              <a:rPr lang="en-US" sz="3600" b="1" dirty="0" smtClean="0">
                <a:solidFill>
                  <a:schemeClr val="bg1"/>
                </a:solidFill>
              </a:rPr>
              <a:t> 2 ha)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B. INDONESIA, BEBERAPA NEGARA BARU</a:t>
            </a:r>
            <a:r>
              <a:rPr lang="en-US" dirty="0" smtClean="0"/>
              <a:t> 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95400"/>
            <a:ext cx="2819400" cy="5562600"/>
          </a:xfrm>
          <a:solidFill>
            <a:srgbClr val="FF0000"/>
          </a:solidFill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KRISIS IDEOLOGI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    (</a:t>
            </a:r>
            <a:r>
              <a:rPr lang="en-US" b="1" dirty="0" err="1" smtClean="0">
                <a:solidFill>
                  <a:schemeClr val="bg1"/>
                </a:solidFill>
              </a:rPr>
              <a:t>Menurut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Djuyoto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Suntani</a:t>
            </a:r>
            <a:r>
              <a:rPr lang="en-US" b="1" dirty="0" smtClean="0">
                <a:solidFill>
                  <a:schemeClr val="bg1"/>
                </a:solidFill>
              </a:rPr>
              <a:t>, Indonesia </a:t>
            </a:r>
            <a:r>
              <a:rPr lang="en-US" b="1" dirty="0" err="1" smtClean="0">
                <a:solidFill>
                  <a:schemeClr val="bg1"/>
                </a:solidFill>
              </a:rPr>
              <a:t>menjadi</a:t>
            </a:r>
            <a:r>
              <a:rPr lang="en-US" b="1" dirty="0" smtClean="0">
                <a:solidFill>
                  <a:schemeClr val="bg1"/>
                </a:solidFill>
              </a:rPr>
              <a:t>  18 </a:t>
            </a:r>
            <a:r>
              <a:rPr lang="en-US" b="1" dirty="0" err="1" smtClean="0">
                <a:solidFill>
                  <a:schemeClr val="bg1"/>
                </a:solidFill>
              </a:rPr>
              <a:t>negara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baru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id-ID" b="1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5600" y="1295400"/>
            <a:ext cx="6248400" cy="5562600"/>
          </a:xfrm>
          <a:solidFill>
            <a:srgbClr val="FF0000"/>
          </a:solidFill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NANGGRO ACEH DARUSSALAM  DAN PAPUA MENUNTUT MERDEKA</a:t>
            </a:r>
            <a:r>
              <a:rPr lang="en-US" b="1" dirty="0" smtClean="0">
                <a:solidFill>
                  <a:schemeClr val="bg1"/>
                </a:solidFill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</a:rPr>
              <a:t>Djuyoto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Suntani</a:t>
            </a:r>
            <a:r>
              <a:rPr lang="en-US" b="1" dirty="0" smtClean="0">
                <a:solidFill>
                  <a:schemeClr val="bg1"/>
                </a:solidFill>
              </a:rPr>
              <a:t>: 18 </a:t>
            </a:r>
            <a:r>
              <a:rPr lang="en-US" b="1" dirty="0" err="1" smtClean="0">
                <a:solidFill>
                  <a:schemeClr val="bg1"/>
                </a:solidFill>
              </a:rPr>
              <a:t>negara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baru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id-ID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TUNTUTAN NEGARA FEDERASI</a:t>
            </a:r>
          </a:p>
          <a:p>
            <a:pPr algn="just">
              <a:buFont typeface="Wingdings" pitchFamily="2" charset="2"/>
              <a:buChar char="§"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 OTONOMI YANG KEBABLASAN</a:t>
            </a:r>
          </a:p>
          <a:p>
            <a:pPr algn="just">
              <a:buFont typeface="Wingdings" pitchFamily="2" charset="2"/>
              <a:buChar char="§"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KRISIS IDENTITAS MASYARAKAT</a:t>
            </a:r>
          </a:p>
          <a:p>
            <a:pPr>
              <a:buFont typeface="Wingdings" pitchFamily="2" charset="2"/>
              <a:buChar char="§"/>
            </a:pPr>
            <a:endParaRPr lang="en-MY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4438</TotalTime>
  <Words>2398</Words>
  <Application>Microsoft Office PowerPoint</Application>
  <PresentationFormat>On-screen Show (4:3)</PresentationFormat>
  <Paragraphs>366</Paragraphs>
  <Slides>38</Slides>
  <Notes>19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Microsoft Office Excel 97-2003 Worksheet</vt:lpstr>
      <vt:lpstr>INDONESIA  DARURAT KORUPSI</vt:lpstr>
      <vt:lpstr>TUJUAN KEMERDEKAAN</vt:lpstr>
      <vt:lpstr>KORUPSI SEBAGAI  EXTRA ORDINARY CRIME </vt:lpstr>
      <vt:lpstr>INDONESIA TAHUN 2050</vt:lpstr>
      <vt:lpstr>A. INDONESIA HILANG DARI PETA BUMI </vt:lpstr>
      <vt:lpstr>KERUSAKAN MORAL  GENERASI MUDA</vt:lpstr>
      <vt:lpstr>Slide 7</vt:lpstr>
      <vt:lpstr>DESA-DESA YANG HILANG  DI INDONESIA</vt:lpstr>
      <vt:lpstr>B. INDONESIA, BEBERAPA NEGARA BARU 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DAMPAK KORUPSI TERHADAP LAYANAN PUBIK</vt:lpstr>
      <vt:lpstr>Slide 18</vt:lpstr>
      <vt:lpstr>Slide 19</vt:lpstr>
      <vt:lpstr>Slide 20</vt:lpstr>
      <vt:lpstr>Slide 21</vt:lpstr>
      <vt:lpstr>POLA KORUPSI</vt:lpstr>
      <vt:lpstr>Slide 23</vt:lpstr>
      <vt:lpstr>Slide 24</vt:lpstr>
      <vt:lpstr>RUANG LINGKUP PEMBERANTASAN KORUPSI</vt:lpstr>
      <vt:lpstr>PENCEGAHAN KORUPSI:  GOOD GOVERNANCE</vt:lpstr>
      <vt:lpstr>TRANSPARANSI</vt:lpstr>
      <vt:lpstr>One Stop Service (OSS)‏</vt:lpstr>
      <vt:lpstr>Slide 29</vt:lpstr>
      <vt:lpstr>Slide 30</vt:lpstr>
      <vt:lpstr>PENEGAKKAN HUKUM</vt:lpstr>
      <vt:lpstr>AKUNTABILITAS</vt:lpstr>
      <vt:lpstr> Kemandirian,  Pertanggungjawaban,   dan Kewajaran </vt:lpstr>
      <vt:lpstr>INSTRUMEN  PENCEGAHAN KORUPSI</vt:lpstr>
      <vt:lpstr>PENDIDIKAN ANTI KORUPSI</vt:lpstr>
      <vt:lpstr>GOOD CORPORATE GOVERNANCE</vt:lpstr>
      <vt:lpstr>GOOD CIVIL SOCIETY GOVERNANCE</vt:lpstr>
      <vt:lpstr>Slide 38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EFISIENSI PENGGUNAAN &amp; PENGELOLAAN KEUANGAN DAERAH MENUJU MASYARAKAT MADANI</dc:title>
  <dc:creator>ABDULLAH</dc:creator>
  <cp:lastModifiedBy>User</cp:lastModifiedBy>
  <cp:revision>386</cp:revision>
  <dcterms:created xsi:type="dcterms:W3CDTF">2013-11-13T03:28:05Z</dcterms:created>
  <dcterms:modified xsi:type="dcterms:W3CDTF">2015-08-24T15:11:02Z</dcterms:modified>
</cp:coreProperties>
</file>